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9"/>
  </p:notesMasterIdLst>
  <p:handoutMasterIdLst>
    <p:handoutMasterId r:id="rId30"/>
  </p:handoutMasterIdLst>
  <p:sldIdLst>
    <p:sldId id="280" r:id="rId5"/>
    <p:sldId id="274" r:id="rId6"/>
    <p:sldId id="267" r:id="rId7"/>
    <p:sldId id="281" r:id="rId8"/>
    <p:sldId id="282" r:id="rId9"/>
    <p:sldId id="283" r:id="rId10"/>
    <p:sldId id="284" r:id="rId11"/>
    <p:sldId id="285" r:id="rId12"/>
    <p:sldId id="286" r:id="rId13"/>
    <p:sldId id="287" r:id="rId14"/>
    <p:sldId id="288" r:id="rId15"/>
    <p:sldId id="290" r:id="rId16"/>
    <p:sldId id="291" r:id="rId17"/>
    <p:sldId id="292" r:id="rId18"/>
    <p:sldId id="289" r:id="rId19"/>
    <p:sldId id="293" r:id="rId20"/>
    <p:sldId id="294" r:id="rId21"/>
    <p:sldId id="295" r:id="rId22"/>
    <p:sldId id="296" r:id="rId23"/>
    <p:sldId id="297" r:id="rId24"/>
    <p:sldId id="298" r:id="rId25"/>
    <p:sldId id="301" r:id="rId26"/>
    <p:sldId id="300"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0" autoAdjust="0"/>
    <p:restoredTop sz="94580"/>
  </p:normalViewPr>
  <p:slideViewPr>
    <p:cSldViewPr snapToGrid="0">
      <p:cViewPr varScale="1">
        <p:scale>
          <a:sx n="72" d="100"/>
          <a:sy n="72" d="100"/>
        </p:scale>
        <p:origin x="-1184" y="-12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3/28/16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3/28/16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loseup of colorful seashe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4624183"/>
          </a:xfrm>
          <a:prstGeom prst="rect">
            <a:avLst/>
          </a:prstGeom>
        </p:spPr>
      </p:pic>
      <p:sp useBgFill="1">
        <p:nvSpPr>
          <p:cNvPr id="7" name="Rectangle 6"/>
          <p:cNvSpPr/>
          <p:nvPr/>
        </p:nvSpPr>
        <p:spPr bwMode="white">
          <a:xfrm>
            <a:off x="0" y="3074521"/>
            <a:ext cx="12201888" cy="378347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Freeform 9"/>
          <p:cNvSpPr/>
          <p:nvPr/>
        </p:nvSpPr>
        <p:spPr>
          <a:xfrm rot="21388434">
            <a:off x="12235" y="29698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2" name="Freeform 11"/>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3814" y="3937321"/>
            <a:ext cx="9601200" cy="1625279"/>
          </a:xfrm>
        </p:spPr>
        <p:txBody>
          <a:bodyPr anchor="b">
            <a:normAutofit/>
          </a:bodyPr>
          <a:lstStyle>
            <a:lvl1pPr algn="l">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293814" y="5641975"/>
            <a:ext cx="9601200" cy="914100"/>
          </a:xfrm>
        </p:spPr>
        <p:txBody>
          <a:bodyPr>
            <a:normAutofit/>
          </a:bodyPr>
          <a:lstStyle>
            <a:lvl1pPr marL="0" indent="0" algn="l">
              <a:spcBef>
                <a:spcPts val="0"/>
              </a:spcBef>
              <a:buNone/>
              <a:defRPr sz="2800" cap="none"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3/28/16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3/28/16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3/28/16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1928553"/>
            <a:ext cx="9601200" cy="2262447"/>
          </a:xfrm>
        </p:spPr>
        <p:txBody>
          <a:bodyPr anchor="b">
            <a:normAutofit/>
          </a:bodyPr>
          <a:lstStyle>
            <a:lvl1pPr algn="l">
              <a:lnSpc>
                <a:spcPct val="80000"/>
              </a:lnSpc>
              <a:defRPr sz="5400" b="0"/>
            </a:lvl1pPr>
          </a:lstStyle>
          <a:p>
            <a:r>
              <a:rPr lang="en-US" smtClean="0"/>
              <a:t>Click to edit Master title style</a:t>
            </a:r>
            <a:endParaRPr/>
          </a:p>
        </p:txBody>
      </p:sp>
      <p:sp>
        <p:nvSpPr>
          <p:cNvPr id="3" name="Text Placeholder 2"/>
          <p:cNvSpPr>
            <a:spLocks noGrp="1"/>
          </p:cNvSpPr>
          <p:nvPr>
            <p:ph type="body" idx="1"/>
          </p:nvPr>
        </p:nvSpPr>
        <p:spPr>
          <a:xfrm>
            <a:off x="1293813" y="4267200"/>
            <a:ext cx="9601200" cy="934527"/>
          </a:xfrm>
        </p:spPr>
        <p:txBody>
          <a:bodyPr anchor="t">
            <a:normAutofit/>
          </a:bodyPr>
          <a:lstStyle>
            <a:lvl1pPr marL="0" indent="0" algn="l">
              <a:spcBef>
                <a:spcPts val="0"/>
              </a:spcBef>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3/28/16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1828800"/>
            <a:ext cx="4648199" cy="3962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50767" y="1828800"/>
            <a:ext cx="46482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DDA72D1-64D5-4552-ACDD-1CCE5F7F800D}" type="datetimeFigureOut">
              <a:rPr lang="en-US"/>
              <a:t>3/28/16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513F29E-967E-4B69-BEAA-E3504E43784D}" type="slidenum">
              <a:rPr/>
              <a:t>‹#›</a:t>
            </a:fld>
            <a:endParaRPr/>
          </a:p>
        </p:txBody>
      </p:sp>
    </p:spTree>
    <p:extLst>
      <p:ext uri="{BB962C8B-B14F-4D97-AF65-F5344CB8AC3E}">
        <p14:creationId xmlns:p14="http://schemas.microsoft.com/office/powerpoint/2010/main" val="354694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93813"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7432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2"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2" y="27432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3/28/16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3/28/16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3/28/16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3" y="533400"/>
            <a:ext cx="4572001" cy="2743199"/>
          </a:xfrm>
        </p:spPr>
        <p:txBody>
          <a:bodyPr anchor="b">
            <a:normAutofit/>
          </a:bodyPr>
          <a:lstStyle>
            <a:lvl1pPr>
              <a:lnSpc>
                <a:spcPct val="80000"/>
              </a:lnSpc>
              <a:defRPr sz="4000" b="0"/>
            </a:lvl1pPr>
          </a:lstStyle>
          <a:p>
            <a:r>
              <a:rPr lang="en-US" smtClean="0"/>
              <a:t>Click to edit Master title style</a:t>
            </a:r>
            <a:endParaRPr/>
          </a:p>
        </p:txBody>
      </p:sp>
      <p:sp>
        <p:nvSpPr>
          <p:cNvPr id="3" name="Content Placeholder 2"/>
          <p:cNvSpPr>
            <a:spLocks noGrp="1"/>
          </p:cNvSpPr>
          <p:nvPr>
            <p:ph idx="1"/>
          </p:nvPr>
        </p:nvSpPr>
        <p:spPr>
          <a:xfrm>
            <a:off x="5637213" y="533401"/>
            <a:ext cx="5943603" cy="5257800"/>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013" y="3429000"/>
            <a:ext cx="4572000" cy="2362199"/>
          </a:xfrm>
        </p:spPr>
        <p:txBody>
          <a:bodyPr>
            <a:normAutofit/>
          </a:bodyPr>
          <a:lstStyle>
            <a:lvl1pPr marL="0" indent="0">
              <a:lnSpc>
                <a:spcPct val="11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3/28/16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6553318" cy="6004510"/>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 name="Title 1"/>
          <p:cNvSpPr>
            <a:spLocks noGrp="1"/>
          </p:cNvSpPr>
          <p:nvPr>
            <p:ph type="title"/>
          </p:nvPr>
        </p:nvSpPr>
        <p:spPr>
          <a:xfrm>
            <a:off x="7009050" y="533401"/>
            <a:ext cx="4573192" cy="2743199"/>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009049" y="3429001"/>
            <a:ext cx="4573191" cy="2362199"/>
          </a:xfrm>
        </p:spPr>
        <p:txBody>
          <a:bodyPr>
            <a:normAutofit/>
          </a:bodyPr>
          <a:lstStyle>
            <a:lvl1pPr marL="0" indent="0">
              <a:lnSpc>
                <a:spcPct val="11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3/28/16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0630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4585" y="5374939"/>
            <a:ext cx="12240113" cy="1559261"/>
            <a:chOff x="-4585" y="2764068"/>
            <a:chExt cx="12240113" cy="1559261"/>
          </a:xfrm>
        </p:grpSpPr>
        <p:sp>
          <p:nvSpPr>
            <p:cNvPr id="9" name="Freeform 8"/>
            <p:cNvSpPr/>
            <p:nvPr/>
          </p:nvSpPr>
          <p:spPr>
            <a:xfrm rot="21388434">
              <a:off x="12235" y="29825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293813" y="304800"/>
            <a:ext cx="9601200"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4" y="1828801"/>
            <a:ext cx="9601198"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989510" y="6400800"/>
            <a:ext cx="1548660" cy="276228"/>
          </a:xfrm>
          <a:prstGeom prst="rect">
            <a:avLst/>
          </a:prstGeom>
        </p:spPr>
        <p:txBody>
          <a:bodyPr vert="horz" lIns="91440" tIns="45720" rIns="91440" bIns="45720" rtlCol="0" anchor="ctr"/>
          <a:lstStyle>
            <a:lvl1pPr algn="r">
              <a:defRPr sz="1000">
                <a:solidFill>
                  <a:schemeClr val="tx1"/>
                </a:solidFill>
              </a:defRPr>
            </a:lvl1pPr>
          </a:lstStyle>
          <a:p>
            <a:fld id="{9E583DDF-CA54-461A-A486-592D2374C532}" type="datetimeFigureOut">
              <a:rPr lang="en-US"/>
              <a:pPr/>
              <a:t>3/28/16</a:t>
            </a:fld>
            <a:endParaRPr/>
          </a:p>
        </p:txBody>
      </p:sp>
      <p:sp>
        <p:nvSpPr>
          <p:cNvPr id="5" name="Footer Placeholder 4"/>
          <p:cNvSpPr>
            <a:spLocks noGrp="1"/>
          </p:cNvSpPr>
          <p:nvPr>
            <p:ph type="ftr" sz="quarter" idx="3"/>
          </p:nvPr>
        </p:nvSpPr>
        <p:spPr>
          <a:xfrm>
            <a:off x="1299152" y="6400800"/>
            <a:ext cx="5954835" cy="276228"/>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18310" y="6400800"/>
            <a:ext cx="1066802" cy="276228"/>
          </a:xfrm>
          <a:prstGeom prst="rect">
            <a:avLst/>
          </a:prstGeom>
        </p:spPr>
        <p:txBody>
          <a:bodyPr vert="horz" lIns="91440" tIns="45720" rIns="91440" bIns="45720" rtlCol="0" anchor="ctr"/>
          <a:lstStyle>
            <a:lvl1pPr algn="r">
              <a:defRPr sz="10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3" r:id="rId5"/>
    <p:sldLayoutId id="2147483654" r:id="rId6"/>
    <p:sldLayoutId id="2147483655" r:id="rId7"/>
    <p:sldLayoutId id="2147483656" r:id="rId8"/>
    <p:sldLayoutId id="2147483663"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XokhlijAAI0&amp;feature=player_embedded" TargetMode="Externa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toddler and a young girl holding hands on beach" title="Sample Beach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3" name="Title 2"/>
          <p:cNvSpPr>
            <a:spLocks noGrp="1"/>
          </p:cNvSpPr>
          <p:nvPr>
            <p:ph type="title"/>
          </p:nvPr>
        </p:nvSpPr>
        <p:spPr/>
        <p:txBody>
          <a:bodyPr/>
          <a:lstStyle/>
          <a:p>
            <a:r>
              <a:rPr lang="en-US" dirty="0" smtClean="0"/>
              <a:t>Triad J Seminar</a:t>
            </a:r>
            <a:endParaRPr lang="en-US" dirty="0"/>
          </a:p>
        </p:txBody>
      </p:sp>
      <p:sp>
        <p:nvSpPr>
          <p:cNvPr id="4" name="Text Placeholder 3"/>
          <p:cNvSpPr>
            <a:spLocks noGrp="1"/>
          </p:cNvSpPr>
          <p:nvPr>
            <p:ph type="body" sz="half" idx="2"/>
          </p:nvPr>
        </p:nvSpPr>
        <p:spPr/>
        <p:txBody>
          <a:bodyPr/>
          <a:lstStyle/>
          <a:p>
            <a:r>
              <a:rPr lang="en-US" dirty="0" smtClean="0"/>
              <a:t>Monday, March 28</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40186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95280"/>
            <a:ext cx="9601200" cy="1219200"/>
          </a:xfrm>
        </p:spPr>
        <p:txBody>
          <a:bodyPr/>
          <a:lstStyle/>
          <a:p>
            <a:r>
              <a:rPr lang="en-US" dirty="0" err="1" smtClean="0">
                <a:hlinkClick r:id="rId2"/>
              </a:rPr>
              <a:t>Powtoon</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50"/>
          <a:stretch/>
        </p:blipFill>
        <p:spPr>
          <a:xfrm>
            <a:off x="1457325" y="1031047"/>
            <a:ext cx="7943009" cy="4760153"/>
          </a:xfrm>
        </p:spPr>
      </p:pic>
    </p:spTree>
    <p:extLst>
      <p:ext uri="{BB962C8B-B14F-4D97-AF65-F5344CB8AC3E}">
        <p14:creationId xmlns:p14="http://schemas.microsoft.com/office/powerpoint/2010/main" val="36431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Tips</a:t>
            </a:r>
            <a:endParaRPr lang="en-US" dirty="0"/>
          </a:p>
        </p:txBody>
      </p:sp>
      <p:sp>
        <p:nvSpPr>
          <p:cNvPr id="3" name="Content Placeholder 2"/>
          <p:cNvSpPr>
            <a:spLocks noGrp="1"/>
          </p:cNvSpPr>
          <p:nvPr>
            <p:ph idx="1"/>
          </p:nvPr>
        </p:nvSpPr>
        <p:spPr/>
        <p:txBody>
          <a:bodyPr>
            <a:normAutofit fontScale="92500" lnSpcReduction="10000"/>
          </a:bodyPr>
          <a:lstStyle/>
          <a:p>
            <a:r>
              <a:rPr lang="en-US" dirty="0"/>
              <a:t>Do not try to include everything in your presentation. </a:t>
            </a:r>
          </a:p>
          <a:p>
            <a:r>
              <a:rPr lang="en-US" dirty="0"/>
              <a:t>Include the most important  or significant elements of your research. </a:t>
            </a:r>
          </a:p>
          <a:p>
            <a:r>
              <a:rPr lang="en-US" dirty="0"/>
              <a:t>Create notes for your presentation and practice rehearsing. </a:t>
            </a:r>
          </a:p>
          <a:p>
            <a:r>
              <a:rPr lang="en-US" dirty="0"/>
              <a:t>Use clear transitions and key words/phrases to guide audience through your presentation. </a:t>
            </a:r>
          </a:p>
          <a:p>
            <a:r>
              <a:rPr lang="en-US" dirty="0"/>
              <a:t>Draft, revise, and practice your presentation. </a:t>
            </a:r>
          </a:p>
          <a:p>
            <a:r>
              <a:rPr lang="en-US" dirty="0"/>
              <a:t>Seek feedback from others. </a:t>
            </a:r>
          </a:p>
          <a:p>
            <a:endParaRPr lang="en-US" dirty="0"/>
          </a:p>
        </p:txBody>
      </p:sp>
    </p:spTree>
    <p:extLst>
      <p:ext uri="{BB962C8B-B14F-4D97-AF65-F5344CB8AC3E}">
        <p14:creationId xmlns:p14="http://schemas.microsoft.com/office/powerpoint/2010/main" val="33226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Font/Text</a:t>
            </a:r>
            <a:endParaRPr lang="en-US" dirty="0"/>
          </a:p>
        </p:txBody>
      </p:sp>
      <p:sp>
        <p:nvSpPr>
          <p:cNvPr id="3" name="Content Placeholder 2"/>
          <p:cNvSpPr>
            <a:spLocks noGrp="1"/>
          </p:cNvSpPr>
          <p:nvPr>
            <p:ph sz="half" idx="1"/>
          </p:nvPr>
        </p:nvSpPr>
        <p:spPr/>
        <p:txBody>
          <a:bodyPr/>
          <a:lstStyle/>
          <a:p>
            <a:r>
              <a:rPr lang="en-US" dirty="0"/>
              <a:t>Use simple and easy-to-read fonts.</a:t>
            </a:r>
          </a:p>
          <a:p>
            <a:r>
              <a:rPr lang="en-US" dirty="0"/>
              <a:t>Use a font size that is readable by audience. </a:t>
            </a:r>
          </a:p>
          <a:p>
            <a:r>
              <a:rPr lang="en-US" dirty="0"/>
              <a:t>Maintain consistency in fonts and font sizes. </a:t>
            </a:r>
          </a:p>
          <a:p>
            <a:endParaRPr lang="en-US" dirty="0"/>
          </a:p>
        </p:txBody>
      </p:sp>
      <p:sp>
        <p:nvSpPr>
          <p:cNvPr id="5" name="Content Placeholder 4"/>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pPr marL="0" indent="0" algn="ctr">
              <a:buNone/>
            </a:pPr>
            <a:endParaRPr lang="en-US" dirty="0" smtClean="0">
              <a:latin typeface="Cambria" panose="02040503050406030204" pitchFamily="18" charset="0"/>
            </a:endParaRPr>
          </a:p>
          <a:p>
            <a:pPr marL="0" indent="0" algn="ctr">
              <a:buNone/>
            </a:pPr>
            <a:r>
              <a:rPr lang="en-US" dirty="0" smtClean="0">
                <a:latin typeface="Cambria" panose="02040503050406030204" pitchFamily="18" charset="0"/>
              </a:rPr>
              <a:t>Cambria</a:t>
            </a:r>
          </a:p>
          <a:p>
            <a:pPr marL="0" indent="0" algn="ctr">
              <a:buNone/>
            </a:pPr>
            <a:r>
              <a:rPr lang="en-US" dirty="0" smtClean="0">
                <a:latin typeface="Times New Roman" panose="02020603050405020304" pitchFamily="18" charset="0"/>
                <a:cs typeface="Times New Roman" panose="02020603050405020304" pitchFamily="18" charset="0"/>
              </a:rPr>
              <a:t>Times New Roman</a:t>
            </a:r>
          </a:p>
          <a:p>
            <a:pPr marL="0" indent="0" algn="ctr">
              <a:buNone/>
            </a:pPr>
            <a:r>
              <a:rPr lang="en-US" dirty="0" smtClean="0">
                <a:latin typeface="Bookman Old Style" panose="02050604050505020204" pitchFamily="18" charset="0"/>
              </a:rPr>
              <a:t>Bookman Old Style</a:t>
            </a:r>
          </a:p>
          <a:p>
            <a:pPr marL="0" indent="0" algn="ctr">
              <a:buNone/>
            </a:pPr>
            <a:r>
              <a:rPr lang="en-US" dirty="0" smtClean="0">
                <a:latin typeface="Arial" panose="020B0604020202020204" pitchFamily="34" charset="0"/>
                <a:cs typeface="Arial" panose="020B0604020202020204" pitchFamily="34" charset="0"/>
              </a:rPr>
              <a:t>Arial</a:t>
            </a:r>
          </a:p>
          <a:p>
            <a:pPr marL="0" indent="0" algn="ctr">
              <a:buNone/>
            </a:pPr>
            <a:r>
              <a:rPr lang="en-US" dirty="0" smtClean="0">
                <a:latin typeface="Calibri" panose="020F0502020204030204" pitchFamily="34" charset="0"/>
              </a:rPr>
              <a:t>Calibri</a:t>
            </a:r>
          </a:p>
          <a:p>
            <a:pPr marL="0" indent="0" algn="ctr">
              <a:buNone/>
            </a:pPr>
            <a:r>
              <a:rPr lang="en-US" dirty="0" smtClean="0">
                <a:latin typeface="Tahoma" panose="020B0604030504040204" pitchFamily="34" charset="0"/>
                <a:ea typeface="Tahoma" panose="020B0604030504040204" pitchFamily="34" charset="0"/>
                <a:cs typeface="Tahoma" panose="020B0604030504040204" pitchFamily="34" charset="0"/>
              </a:rPr>
              <a:t>Tahoma </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772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Colors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Consider which colors are compatible with content of presentation.</a:t>
            </a:r>
          </a:p>
          <a:p>
            <a:r>
              <a:rPr lang="en-US" dirty="0"/>
              <a:t>Color can convey meaning to your audience and can influence their attitudes and/or feelings. </a:t>
            </a:r>
          </a:p>
          <a:p>
            <a:r>
              <a:rPr lang="en-US" dirty="0"/>
              <a:t>Create a balance between color of words and color of background.</a:t>
            </a:r>
          </a:p>
          <a:p>
            <a:r>
              <a:rPr lang="en-US" dirty="0"/>
              <a:t>To learn more about using and/or combining colors, research </a:t>
            </a:r>
            <a:r>
              <a:rPr lang="en-US" i="1" dirty="0"/>
              <a:t>color theory</a:t>
            </a:r>
            <a:r>
              <a:rPr lang="en-US" dirty="0"/>
              <a:t>.  </a:t>
            </a:r>
          </a:p>
          <a:p>
            <a:r>
              <a:rPr lang="en-US" dirty="0"/>
              <a:t>Avoid complex patterns. </a:t>
            </a:r>
          </a:p>
          <a:p>
            <a:pPr marL="0" indent="0">
              <a:buNone/>
            </a:pPr>
            <a:endParaRPr lang="en-US" dirty="0"/>
          </a:p>
          <a:p>
            <a:endParaRPr lang="en-US" dirty="0"/>
          </a:p>
        </p:txBody>
      </p:sp>
      <p:pic>
        <p:nvPicPr>
          <p:cNvPr id="5"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9610" y="1828800"/>
            <a:ext cx="4368955" cy="3962400"/>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291"/>
          <a:stretch/>
        </p:blipFill>
        <p:spPr>
          <a:xfrm>
            <a:off x="6603960" y="92281"/>
            <a:ext cx="3940253" cy="1644238"/>
          </a:xfrm>
          <a:prstGeom prst="rect">
            <a:avLst/>
          </a:prstGeom>
        </p:spPr>
      </p:pic>
    </p:spTree>
    <p:extLst>
      <p:ext uri="{BB962C8B-B14F-4D97-AF65-F5344CB8AC3E}">
        <p14:creationId xmlns:p14="http://schemas.microsoft.com/office/powerpoint/2010/main" val="184158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Images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Have a purpose for using every image. </a:t>
            </a:r>
          </a:p>
          <a:p>
            <a:r>
              <a:rPr lang="en-US" dirty="0"/>
              <a:t>Ask yourself, “What is the purpose of this image in my presentation?”</a:t>
            </a:r>
          </a:p>
          <a:p>
            <a:r>
              <a:rPr lang="en-US" dirty="0"/>
              <a:t>Avoid the use of irrelevant or repetitive images. </a:t>
            </a:r>
          </a:p>
          <a:p>
            <a:r>
              <a:rPr lang="en-US" dirty="0"/>
              <a:t>Use editing tools to improve and crop an image if necessary. </a:t>
            </a:r>
          </a:p>
          <a:p>
            <a:r>
              <a:rPr lang="en-US" dirty="0"/>
              <a:t>Caption and cite image(s) accordingly.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5288" y="1828800"/>
            <a:ext cx="3543300" cy="229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6810532" y="4803259"/>
            <a:ext cx="347805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Figure 1</a:t>
            </a:r>
            <a:r>
              <a:rPr lang="en-US" sz="1200" dirty="0" smtClean="0"/>
              <a:t>. Image of open book on wooden table. Retrieved </a:t>
            </a:r>
            <a:r>
              <a:rPr lang="en-US" sz="1200" dirty="0"/>
              <a:t>from http://www.google.com/imghp</a:t>
            </a:r>
          </a:p>
        </p:txBody>
      </p:sp>
    </p:spTree>
    <p:extLst>
      <p:ext uri="{BB962C8B-B14F-4D97-AF65-F5344CB8AC3E}">
        <p14:creationId xmlns:p14="http://schemas.microsoft.com/office/powerpoint/2010/main" val="201676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52924"/>
            <a:ext cx="9601200" cy="1219200"/>
          </a:xfrm>
        </p:spPr>
        <p:txBody>
          <a:bodyPr/>
          <a:lstStyle/>
          <a:p>
            <a:r>
              <a:rPr lang="en-US" dirty="0" smtClean="0"/>
              <a:t>Resources for Finding Images</a:t>
            </a:r>
            <a:endParaRPr lang="en-US" dirty="0"/>
          </a:p>
        </p:txBody>
      </p:sp>
      <p:sp>
        <p:nvSpPr>
          <p:cNvPr id="3" name="Content Placeholder 2"/>
          <p:cNvSpPr>
            <a:spLocks noGrp="1"/>
          </p:cNvSpPr>
          <p:nvPr>
            <p:ph idx="1"/>
          </p:nvPr>
        </p:nvSpPr>
        <p:spPr>
          <a:xfrm>
            <a:off x="1293814" y="978575"/>
            <a:ext cx="9601198" cy="3962400"/>
          </a:xfrm>
        </p:spPr>
        <p:txBody>
          <a:bodyPr/>
          <a:lstStyle/>
          <a:p>
            <a:r>
              <a:rPr lang="en-US" dirty="0" err="1" smtClean="0"/>
              <a:t>Compfight</a:t>
            </a:r>
            <a:endParaRPr lang="en-US" dirty="0" smtClean="0"/>
          </a:p>
          <a:p>
            <a:pPr lvl="1"/>
            <a:r>
              <a:rPr lang="en-US" dirty="0" smtClean="0"/>
              <a:t>Is accessible online and contains a search tool to search for key terms and download images. Cite all images!</a:t>
            </a:r>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928" y="2470087"/>
            <a:ext cx="7298969" cy="37622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1350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72712"/>
            <a:ext cx="9601200" cy="1219200"/>
          </a:xfrm>
        </p:spPr>
        <p:txBody>
          <a:bodyPr/>
          <a:lstStyle/>
          <a:p>
            <a:r>
              <a:rPr lang="en-US" smtClean="0"/>
              <a:t>Resources for Finding Images</a:t>
            </a:r>
            <a:endParaRPr lang="en-US"/>
          </a:p>
        </p:txBody>
      </p:sp>
      <p:sp>
        <p:nvSpPr>
          <p:cNvPr id="3" name="Content Placeholder 2"/>
          <p:cNvSpPr>
            <a:spLocks noGrp="1"/>
          </p:cNvSpPr>
          <p:nvPr>
            <p:ph idx="1"/>
          </p:nvPr>
        </p:nvSpPr>
        <p:spPr>
          <a:xfrm>
            <a:off x="1293814" y="1074824"/>
            <a:ext cx="9601198" cy="3962400"/>
          </a:xfrm>
        </p:spPr>
        <p:txBody>
          <a:bodyPr/>
          <a:lstStyle/>
          <a:p>
            <a:r>
              <a:rPr lang="en-US" dirty="0" smtClean="0"/>
              <a:t>The </a:t>
            </a:r>
            <a:r>
              <a:rPr lang="en-US" smtClean="0"/>
              <a:t>Noun Project</a:t>
            </a:r>
            <a:endParaRPr lang="en-US"/>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11" y="1790893"/>
            <a:ext cx="7852352" cy="37636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6068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36881"/>
            <a:ext cx="9601200" cy="1219200"/>
          </a:xfrm>
        </p:spPr>
        <p:txBody>
          <a:bodyPr/>
          <a:lstStyle/>
          <a:p>
            <a:r>
              <a:rPr lang="en-US" smtClean="0"/>
              <a:t>Resources for Finding Images</a:t>
            </a:r>
            <a:endParaRPr lang="en-US"/>
          </a:p>
        </p:txBody>
      </p:sp>
      <p:sp>
        <p:nvSpPr>
          <p:cNvPr id="3" name="Content Placeholder 2"/>
          <p:cNvSpPr>
            <a:spLocks noGrp="1"/>
          </p:cNvSpPr>
          <p:nvPr>
            <p:ph idx="1"/>
          </p:nvPr>
        </p:nvSpPr>
        <p:spPr>
          <a:xfrm>
            <a:off x="1293814" y="994612"/>
            <a:ext cx="9601198" cy="3962400"/>
          </a:xfrm>
        </p:spPr>
        <p:txBody>
          <a:bodyPr/>
          <a:lstStyle/>
          <a:p>
            <a:r>
              <a:rPr lang="en-US" smtClean="0"/>
              <a:t>Flickr</a:t>
            </a:r>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02" y="2080775"/>
            <a:ext cx="8246459" cy="31443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075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an Image Found Online in APA</a:t>
            </a:r>
            <a:endParaRPr lang="en-US" dirty="0"/>
          </a:p>
        </p:txBody>
      </p:sp>
      <p:sp>
        <p:nvSpPr>
          <p:cNvPr id="4" name="Content Placeholder 3"/>
          <p:cNvSpPr>
            <a:spLocks noGrp="1"/>
          </p:cNvSpPr>
          <p:nvPr>
            <p:ph sz="half" idx="1"/>
          </p:nvPr>
        </p:nvSpPr>
        <p:spPr/>
        <p:txBody>
          <a:bodyPr/>
          <a:lstStyle/>
          <a:p>
            <a:pPr marL="0" indent="0">
              <a:buNone/>
            </a:pPr>
            <a:r>
              <a:rPr lang="en-US" dirty="0"/>
              <a:t>Creator Last Name, First initial. (Year). </a:t>
            </a:r>
          </a:p>
          <a:p>
            <a:pPr marL="0" indent="0">
              <a:buNone/>
            </a:pPr>
            <a:r>
              <a:rPr lang="en-US" dirty="0"/>
              <a:t>     Title of work. [Medium: painting, </a:t>
            </a:r>
          </a:p>
          <a:p>
            <a:pPr marL="0" indent="0">
              <a:buNone/>
            </a:pPr>
            <a:r>
              <a:rPr lang="en-US" dirty="0"/>
              <a:t>     drawing, photograph, etc.]. </a:t>
            </a:r>
          </a:p>
          <a:p>
            <a:pPr marL="0" indent="0">
              <a:buNone/>
            </a:pPr>
            <a:r>
              <a:rPr lang="en-US" dirty="0"/>
              <a:t>     Retrieved from http://xxx</a:t>
            </a:r>
          </a:p>
          <a:p>
            <a:pPr marL="45720" indent="0">
              <a:buNone/>
            </a:pPr>
            <a:endParaRPr lang="en-US" dirty="0"/>
          </a:p>
        </p:txBody>
      </p:sp>
      <p:sp>
        <p:nvSpPr>
          <p:cNvPr id="5" name="Content Placeholder 4"/>
          <p:cNvSpPr>
            <a:spLocks noGrp="1"/>
          </p:cNvSpPr>
          <p:nvPr>
            <p:ph sz="half" idx="2"/>
          </p:nvPr>
        </p:nvSpPr>
        <p:spPr/>
        <p:txBody>
          <a:bodyPr/>
          <a:lstStyle/>
          <a:p>
            <a:pPr marL="342900" indent="-342900"/>
            <a:r>
              <a:rPr lang="en-US" dirty="0" smtClean="0"/>
              <a:t>If </a:t>
            </a:r>
            <a:r>
              <a:rPr lang="en-US" dirty="0"/>
              <a:t>creator name is not available, cite by the title of the work. </a:t>
            </a:r>
          </a:p>
          <a:p>
            <a:pPr marL="0" indent="0">
              <a:buNone/>
            </a:pPr>
            <a:endParaRPr lang="en-US" dirty="0"/>
          </a:p>
          <a:p>
            <a:pPr marL="0" indent="0">
              <a:buNone/>
            </a:pPr>
            <a:r>
              <a:rPr lang="en-US" dirty="0"/>
              <a:t>Portrait from </a:t>
            </a:r>
            <a:r>
              <a:rPr lang="en-US" i="1" dirty="0"/>
              <a:t>Down Beat Magazine</a:t>
            </a:r>
            <a:r>
              <a:rPr lang="en-US" dirty="0"/>
              <a:t>. </a:t>
            </a:r>
          </a:p>
          <a:p>
            <a:pPr marL="0" indent="0">
              <a:buNone/>
            </a:pPr>
            <a:r>
              <a:rPr lang="en-US" dirty="0"/>
              <a:t>     (1947). [Photograph]. Retrieved </a:t>
            </a:r>
          </a:p>
          <a:p>
            <a:pPr marL="0" indent="0">
              <a:buNone/>
            </a:pPr>
            <a:r>
              <a:rPr lang="en-US" dirty="0"/>
              <a:t>     from http://</a:t>
            </a:r>
            <a:r>
              <a:rPr lang="en-US" dirty="0" err="1"/>
              <a:t>www.wikipedia.org</a:t>
            </a:r>
            <a:endParaRPr lang="en-US" dirty="0"/>
          </a:p>
          <a:p>
            <a:endParaRPr lang="en-US" dirty="0"/>
          </a:p>
        </p:txBody>
      </p:sp>
    </p:spTree>
    <p:extLst>
      <p:ext uri="{BB962C8B-B14F-4D97-AF65-F5344CB8AC3E}">
        <p14:creationId xmlns:p14="http://schemas.microsoft.com/office/powerpoint/2010/main" val="187564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Video</a:t>
            </a:r>
            <a:endParaRPr lang="en-US" dirty="0"/>
          </a:p>
        </p:txBody>
      </p:sp>
      <p:sp>
        <p:nvSpPr>
          <p:cNvPr id="6" name="Content Placeholder 5"/>
          <p:cNvSpPr>
            <a:spLocks noGrp="1"/>
          </p:cNvSpPr>
          <p:nvPr>
            <p:ph idx="1"/>
          </p:nvPr>
        </p:nvSpPr>
        <p:spPr/>
        <p:txBody>
          <a:bodyPr/>
          <a:lstStyle/>
          <a:p>
            <a:r>
              <a:rPr lang="en-US" dirty="0"/>
              <a:t>Using a portion of a video can be a useful element to include in your presentation. </a:t>
            </a:r>
          </a:p>
          <a:p>
            <a:r>
              <a:rPr lang="en-US" dirty="0"/>
              <a:t>Limit the length of video clip(s). </a:t>
            </a:r>
          </a:p>
          <a:p>
            <a:r>
              <a:rPr lang="en-US" dirty="0"/>
              <a:t>Cite the video. </a:t>
            </a:r>
          </a:p>
          <a:p>
            <a:r>
              <a:rPr lang="en-US" dirty="0"/>
              <a:t>Embed video file(s) in your presentation. </a:t>
            </a:r>
          </a:p>
          <a:p>
            <a:pPr lvl="1"/>
            <a:r>
              <a:rPr lang="en-US" dirty="0"/>
              <a:t>Closing your presentation to open a video in another program can detract from the professionalism of your presentation. </a:t>
            </a:r>
          </a:p>
          <a:p>
            <a:endParaRPr lang="en-US" dirty="0"/>
          </a:p>
        </p:txBody>
      </p:sp>
    </p:spTree>
    <p:extLst>
      <p:ext uri="{BB962C8B-B14F-4D97-AF65-F5344CB8AC3E}">
        <p14:creationId xmlns:p14="http://schemas.microsoft.com/office/powerpoint/2010/main" val="173649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Important Due Dates</a:t>
            </a:r>
            <a:endParaRPr lang="en-US" dirty="0"/>
          </a:p>
        </p:txBody>
      </p:sp>
      <p:sp>
        <p:nvSpPr>
          <p:cNvPr id="14" name="Content Placeholder 13"/>
          <p:cNvSpPr>
            <a:spLocks noGrp="1"/>
          </p:cNvSpPr>
          <p:nvPr>
            <p:ph idx="1"/>
          </p:nvPr>
        </p:nvSpPr>
        <p:spPr/>
        <p:txBody>
          <a:bodyPr/>
          <a:lstStyle/>
          <a:p>
            <a:r>
              <a:rPr lang="en-US" dirty="0" smtClean="0"/>
              <a:t>Registration worksheet is due Monday, April 4</a:t>
            </a:r>
            <a:r>
              <a:rPr lang="en-US" baseline="30000" dirty="0" smtClean="0"/>
              <a:t>th</a:t>
            </a:r>
            <a:r>
              <a:rPr lang="en-US" dirty="0" smtClean="0"/>
              <a:t>, during your scheduled Conference time.</a:t>
            </a:r>
          </a:p>
          <a:p>
            <a:r>
              <a:rPr lang="en-US" dirty="0" smtClean="0"/>
              <a:t>Registration begins: April 7</a:t>
            </a:r>
            <a:r>
              <a:rPr lang="en-US" baseline="30000" dirty="0" smtClean="0"/>
              <a:t>th</a:t>
            </a:r>
            <a:r>
              <a:rPr lang="en-US" dirty="0" smtClean="0"/>
              <a:t> for Sophomores and April 8</a:t>
            </a:r>
            <a:r>
              <a:rPr lang="en-US" baseline="30000" dirty="0" smtClean="0"/>
              <a:t>th</a:t>
            </a:r>
            <a:r>
              <a:rPr lang="en-US" dirty="0" smtClean="0"/>
              <a:t> for Freshmen.</a:t>
            </a:r>
          </a:p>
          <a:p>
            <a:r>
              <a:rPr lang="en-US" dirty="0" smtClean="0"/>
              <a:t>Final day to drop is Friday, April 8</a:t>
            </a:r>
            <a:r>
              <a:rPr lang="en-US" baseline="30000" dirty="0" smtClean="0"/>
              <a:t>th</a:t>
            </a:r>
            <a:r>
              <a:rPr lang="en-US" dirty="0" smtClean="0"/>
              <a:t>.</a:t>
            </a:r>
          </a:p>
          <a:p>
            <a:r>
              <a:rPr lang="en-US" dirty="0" smtClean="0"/>
              <a:t>Conferences on Monday, April 4</a:t>
            </a:r>
            <a:r>
              <a:rPr lang="en-US" baseline="30000" dirty="0" smtClean="0"/>
              <a:t>th</a:t>
            </a:r>
            <a:endParaRPr lang="en-US" dirty="0" smtClean="0"/>
          </a:p>
          <a:p>
            <a:pPr lvl="1"/>
            <a:r>
              <a:rPr lang="en-US" dirty="0" smtClean="0"/>
              <a:t>You will need to register for a conference time before you </a:t>
            </a:r>
            <a:r>
              <a:rPr lang="en-US" smtClean="0"/>
              <a:t>leave today.</a:t>
            </a:r>
            <a:endParaRPr lang="en-US" dirty="0" smtClean="0"/>
          </a:p>
          <a:p>
            <a:endParaRPr lang="en-US" dirty="0" smtClean="0"/>
          </a:p>
        </p:txBody>
      </p:sp>
    </p:spTree>
    <p:extLst>
      <p:ext uri="{BB962C8B-B14F-4D97-AF65-F5344CB8AC3E}">
        <p14:creationId xmlns:p14="http://schemas.microsoft.com/office/powerpoint/2010/main" val="47808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a YouTube Video in APA</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dirty="0"/>
              <a:t>Author, A. A. [User Name]. (year, </a:t>
            </a:r>
          </a:p>
          <a:p>
            <a:pPr marL="0" indent="0">
              <a:buNone/>
            </a:pPr>
            <a:r>
              <a:rPr lang="en-US" dirty="0"/>
              <a:t>     Month day). </a:t>
            </a:r>
            <a:r>
              <a:rPr lang="en-US" i="1" dirty="0"/>
              <a:t>Title of video </a:t>
            </a:r>
            <a:r>
              <a:rPr lang="en-US" dirty="0"/>
              <a:t>[Video </a:t>
            </a:r>
          </a:p>
          <a:p>
            <a:pPr marL="0" indent="0">
              <a:buNone/>
            </a:pPr>
            <a:r>
              <a:rPr lang="en-US" dirty="0"/>
              <a:t>     file]. Retrieved from http://</a:t>
            </a:r>
            <a:r>
              <a:rPr lang="en-US" dirty="0" err="1"/>
              <a:t>xxxx</a:t>
            </a:r>
            <a:endParaRPr lang="en-US" dirty="0"/>
          </a:p>
          <a:p>
            <a:pPr marL="0" indent="0">
              <a:buNone/>
            </a:pPr>
            <a:endParaRPr lang="en-US" dirty="0"/>
          </a:p>
          <a:p>
            <a:pPr marL="0" indent="0">
              <a:buNone/>
            </a:pPr>
            <a:r>
              <a:rPr lang="en-US" dirty="0"/>
              <a:t>User Name. (year, Month day). </a:t>
            </a:r>
            <a:r>
              <a:rPr lang="en-US" i="1" dirty="0"/>
              <a:t>Title of </a:t>
            </a:r>
          </a:p>
          <a:p>
            <a:pPr marL="0" indent="0">
              <a:buNone/>
            </a:pPr>
            <a:r>
              <a:rPr lang="en-US" i="1" dirty="0"/>
              <a:t>     video</a:t>
            </a:r>
            <a:r>
              <a:rPr lang="en-US" dirty="0"/>
              <a:t> [Video file]. Retrieved from </a:t>
            </a:r>
          </a:p>
          <a:p>
            <a:pPr marL="0" indent="0">
              <a:buNone/>
            </a:pPr>
            <a:r>
              <a:rPr lang="en-US" dirty="0"/>
              <a:t>     http://</a:t>
            </a:r>
            <a:r>
              <a:rPr lang="en-US" dirty="0" err="1"/>
              <a:t>xxxx</a:t>
            </a:r>
            <a:endParaRPr lang="en-US" dirty="0"/>
          </a:p>
          <a:p>
            <a:pPr marL="45720" indent="0">
              <a:buNone/>
            </a:pPr>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dirty="0"/>
              <a:t>Man, K. (2013, April 3). </a:t>
            </a:r>
            <a:r>
              <a:rPr lang="en-US" i="1" dirty="0"/>
              <a:t>Writers on </a:t>
            </a:r>
          </a:p>
          <a:p>
            <a:pPr marL="0" indent="0">
              <a:buNone/>
            </a:pPr>
            <a:r>
              <a:rPr lang="en-US" i="1" dirty="0"/>
              <a:t>     writing – Charlie Rose</a:t>
            </a:r>
            <a:r>
              <a:rPr lang="en-US" dirty="0"/>
              <a:t> [Video file]. </a:t>
            </a:r>
          </a:p>
          <a:p>
            <a:pPr marL="0" indent="0">
              <a:buNone/>
            </a:pPr>
            <a:r>
              <a:rPr lang="en-US" dirty="0"/>
              <a:t>     Retrieved from </a:t>
            </a:r>
          </a:p>
          <a:p>
            <a:pPr marL="0" indent="0">
              <a:buNone/>
            </a:pPr>
            <a:r>
              <a:rPr lang="en-US" dirty="0"/>
              <a:t>     http://</a:t>
            </a:r>
            <a:r>
              <a:rPr lang="en-US" dirty="0" err="1"/>
              <a:t>www.youtube.com</a:t>
            </a:r>
            <a:endParaRPr lang="en-US" dirty="0"/>
          </a:p>
          <a:p>
            <a:pPr marL="45720" indent="0">
              <a:buNone/>
            </a:pPr>
            <a:endParaRPr lang="en-US" dirty="0"/>
          </a:p>
        </p:txBody>
      </p:sp>
    </p:spTree>
    <p:extLst>
      <p:ext uri="{BB962C8B-B14F-4D97-AF65-F5344CB8AC3E}">
        <p14:creationId xmlns:p14="http://schemas.microsoft.com/office/powerpoint/2010/main" val="191625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Sound/Music</a:t>
            </a:r>
            <a:endParaRPr lang="en-US" dirty="0"/>
          </a:p>
        </p:txBody>
      </p:sp>
      <p:sp>
        <p:nvSpPr>
          <p:cNvPr id="6" name="Content Placeholder 5"/>
          <p:cNvSpPr>
            <a:spLocks noGrp="1"/>
          </p:cNvSpPr>
          <p:nvPr>
            <p:ph idx="1"/>
          </p:nvPr>
        </p:nvSpPr>
        <p:spPr/>
        <p:txBody>
          <a:bodyPr/>
          <a:lstStyle/>
          <a:p>
            <a:r>
              <a:rPr lang="en-US" dirty="0"/>
              <a:t>Using sounds and/or music can enhance your presentation. </a:t>
            </a:r>
          </a:p>
          <a:p>
            <a:r>
              <a:rPr lang="en-US" dirty="0"/>
              <a:t>Consider the connection between your topic and the sounds and/or music. </a:t>
            </a:r>
          </a:p>
          <a:p>
            <a:r>
              <a:rPr lang="en-US" dirty="0"/>
              <a:t>What do you want your audience to think or feel when they hear it? </a:t>
            </a:r>
          </a:p>
          <a:p>
            <a:r>
              <a:rPr lang="en-US" dirty="0"/>
              <a:t>Embed audio file(s) into your presentation. </a:t>
            </a:r>
          </a:p>
        </p:txBody>
      </p:sp>
    </p:spTree>
    <p:extLst>
      <p:ext uri="{BB962C8B-B14F-4D97-AF65-F5344CB8AC3E}">
        <p14:creationId xmlns:p14="http://schemas.microsoft.com/office/powerpoint/2010/main" val="30137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pPr marL="0" indent="-457200">
              <a:buNone/>
            </a:pPr>
            <a:endParaRPr lang="en-US" dirty="0">
              <a:latin typeface="Cambria" pitchFamily="18" charset="0"/>
            </a:endParaRPr>
          </a:p>
          <a:p>
            <a:pPr marL="0" indent="-457200">
              <a:buNone/>
            </a:pPr>
            <a:r>
              <a:rPr lang="en-US" dirty="0">
                <a:latin typeface="Cambria" pitchFamily="18" charset="0"/>
              </a:rPr>
              <a:t>Lunsford, A. A. &amp; </a:t>
            </a:r>
            <a:r>
              <a:rPr lang="en-US" dirty="0" err="1">
                <a:latin typeface="Cambria" pitchFamily="18" charset="0"/>
              </a:rPr>
              <a:t>Ruszkiewicz</a:t>
            </a:r>
            <a:r>
              <a:rPr lang="en-US" dirty="0">
                <a:latin typeface="Cambria" pitchFamily="18" charset="0"/>
              </a:rPr>
              <a:t>, J. J. (2004). </a:t>
            </a:r>
            <a:r>
              <a:rPr lang="en-US" i="1" dirty="0">
                <a:latin typeface="Cambria" pitchFamily="18" charset="0"/>
              </a:rPr>
              <a:t>Everything’s  an argument. </a:t>
            </a:r>
            <a:r>
              <a:rPr lang="en-US" dirty="0">
                <a:latin typeface="Cambria" pitchFamily="18" charset="0"/>
              </a:rPr>
              <a:t>Boston, </a:t>
            </a:r>
          </a:p>
          <a:p>
            <a:pPr marL="0" indent="-457200">
              <a:buNone/>
            </a:pPr>
            <a:r>
              <a:rPr lang="en-US" dirty="0">
                <a:latin typeface="Cambria" pitchFamily="18" charset="0"/>
              </a:rPr>
              <a:t>     MA: Bedford/St. Martin’s. </a:t>
            </a:r>
          </a:p>
          <a:p>
            <a:pPr marL="0" indent="0">
              <a:buNone/>
            </a:pPr>
            <a:r>
              <a:rPr lang="en-US" altLang="en-US" dirty="0">
                <a:latin typeface="Cambria" panose="02040503050406030204" pitchFamily="18" charset="0"/>
              </a:rPr>
              <a:t>Online Writing Lab Purdue University. (2013). Introduction to color theory. </a:t>
            </a:r>
          </a:p>
          <a:p>
            <a:pPr marL="0" indent="0">
              <a:buNone/>
            </a:pPr>
            <a:r>
              <a:rPr lang="en-US" altLang="en-US" dirty="0">
                <a:latin typeface="Cambria" panose="02040503050406030204" pitchFamily="18" charset="0"/>
              </a:rPr>
              <a:t>     Retrieved from https://</a:t>
            </a:r>
            <a:r>
              <a:rPr lang="en-US" altLang="en-US" dirty="0" err="1">
                <a:latin typeface="Cambria" panose="02040503050406030204" pitchFamily="18" charset="0"/>
              </a:rPr>
              <a:t>owl.english.purdue.edu</a:t>
            </a:r>
            <a:r>
              <a:rPr lang="en-US" altLang="en-US" dirty="0">
                <a:latin typeface="Cambria" panose="02040503050406030204" pitchFamily="18" charset="0"/>
              </a:rPr>
              <a:t>/</a:t>
            </a:r>
            <a:endParaRPr lang="en-US" dirty="0">
              <a:latin typeface="Cambria" pitchFamily="18" charset="0"/>
            </a:endParaRPr>
          </a:p>
          <a:p>
            <a:pPr marL="0" indent="-457200">
              <a:buNone/>
            </a:pPr>
            <a:r>
              <a:rPr lang="en-US" dirty="0" err="1">
                <a:latin typeface="Cambria" pitchFamily="18" charset="0"/>
              </a:rPr>
              <a:t>Ruszkiewicz</a:t>
            </a:r>
            <a:r>
              <a:rPr lang="en-US" dirty="0">
                <a:latin typeface="Cambria" pitchFamily="18" charset="0"/>
              </a:rPr>
              <a:t>, J. J. (2009). </a:t>
            </a:r>
            <a:r>
              <a:rPr lang="en-US" i="1" dirty="0">
                <a:latin typeface="Cambria" pitchFamily="18" charset="0"/>
              </a:rPr>
              <a:t>How to write anything: A guide and a reference. </a:t>
            </a:r>
          </a:p>
          <a:p>
            <a:pPr marL="0" indent="-457200">
              <a:buNone/>
            </a:pPr>
            <a:r>
              <a:rPr lang="en-US" i="1" dirty="0">
                <a:latin typeface="Cambria" pitchFamily="18" charset="0"/>
              </a:rPr>
              <a:t>     </a:t>
            </a:r>
            <a:r>
              <a:rPr lang="en-US" dirty="0">
                <a:latin typeface="Cambria" pitchFamily="18" charset="0"/>
              </a:rPr>
              <a:t>Boston, MA: Bedford/St. Martin’s. </a:t>
            </a:r>
          </a:p>
          <a:p>
            <a:endParaRPr lang="en-US" dirty="0"/>
          </a:p>
        </p:txBody>
      </p:sp>
    </p:spTree>
    <p:extLst>
      <p:ext uri="{BB962C8B-B14F-4D97-AF65-F5344CB8AC3E}">
        <p14:creationId xmlns:p14="http://schemas.microsoft.com/office/powerpoint/2010/main" val="109263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923" y="186256"/>
            <a:ext cx="8750972" cy="5831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7213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32512"/>
            <a:ext cx="9601200" cy="1219200"/>
          </a:xfrm>
        </p:spPr>
        <p:txBody>
          <a:bodyPr/>
          <a:lstStyle/>
          <a:p>
            <a:r>
              <a:rPr lang="en-US" dirty="0" smtClean="0"/>
              <a:t>Time for a Practice Run</a:t>
            </a:r>
            <a:endParaRPr lang="en-US" dirty="0"/>
          </a:p>
        </p:txBody>
      </p:sp>
      <p:sp>
        <p:nvSpPr>
          <p:cNvPr id="3" name="Content Placeholder 2"/>
          <p:cNvSpPr>
            <a:spLocks noGrp="1"/>
          </p:cNvSpPr>
          <p:nvPr>
            <p:ph idx="1"/>
          </p:nvPr>
        </p:nvSpPr>
        <p:spPr>
          <a:xfrm>
            <a:off x="288448" y="1011381"/>
            <a:ext cx="9601198" cy="5029199"/>
          </a:xfrm>
        </p:spPr>
        <p:txBody>
          <a:bodyPr>
            <a:normAutofit fontScale="85000" lnSpcReduction="20000"/>
          </a:bodyPr>
          <a:lstStyle/>
          <a:p>
            <a:r>
              <a:rPr lang="en-US" dirty="0" smtClean="0"/>
              <a:t>In your groups, you will create a presentation that discusses a shared interest that you have.</a:t>
            </a:r>
          </a:p>
          <a:p>
            <a:pPr lvl="1"/>
            <a:r>
              <a:rPr lang="en-US" dirty="0" smtClean="0"/>
              <a:t>Discuss what the interest is;</a:t>
            </a:r>
          </a:p>
          <a:p>
            <a:pPr lvl="1"/>
            <a:r>
              <a:rPr lang="en-US" dirty="0" smtClean="0"/>
              <a:t>Why you each like this interest;</a:t>
            </a:r>
          </a:p>
          <a:p>
            <a:pPr lvl="1"/>
            <a:r>
              <a:rPr lang="en-US" dirty="0" smtClean="0"/>
              <a:t>Try to persuade your audience to like this interest or at least give it a chance</a:t>
            </a:r>
          </a:p>
          <a:p>
            <a:pPr lvl="1"/>
            <a:endParaRPr lang="en-US" dirty="0" smtClean="0"/>
          </a:p>
          <a:p>
            <a:r>
              <a:rPr lang="en-US" dirty="0" smtClean="0"/>
              <a:t>Your presentation will need to be (for this practice run) either a PowerPoint / Prezi / </a:t>
            </a:r>
            <a:r>
              <a:rPr lang="en-US" dirty="0" err="1" smtClean="0"/>
              <a:t>Powtoon</a:t>
            </a:r>
            <a:endParaRPr lang="en-US" dirty="0" smtClean="0"/>
          </a:p>
          <a:p>
            <a:pPr lvl="1"/>
            <a:r>
              <a:rPr lang="en-US" dirty="0" smtClean="0"/>
              <a:t>Visuals are important along with minimized text. </a:t>
            </a:r>
          </a:p>
          <a:p>
            <a:pPr lvl="1"/>
            <a:r>
              <a:rPr lang="en-US" u="sng" dirty="0" smtClean="0"/>
              <a:t>Make sure to cite and have a reference page!!</a:t>
            </a:r>
            <a:endParaRPr lang="en-US" dirty="0" smtClean="0"/>
          </a:p>
          <a:p>
            <a:endParaRPr lang="en-US" dirty="0" smtClean="0"/>
          </a:p>
          <a:p>
            <a:r>
              <a:rPr lang="en-US" dirty="0" smtClean="0"/>
              <a:t>Length: 5-10 min</a:t>
            </a:r>
          </a:p>
          <a:p>
            <a:endParaRPr lang="en-US" dirty="0" smtClean="0"/>
          </a:p>
          <a:p>
            <a:r>
              <a:rPr lang="en-US" dirty="0" smtClean="0"/>
              <a:t>Due </a:t>
            </a:r>
            <a:r>
              <a:rPr lang="en-US" dirty="0" smtClean="0"/>
              <a:t>Wednesday</a:t>
            </a:r>
            <a:r>
              <a:rPr lang="en-US" dirty="0" smtClean="0"/>
              <a:t>, March 30</a:t>
            </a:r>
            <a:r>
              <a:rPr lang="en-US" baseline="30000" dirty="0" smtClean="0"/>
              <a:t>st</a:t>
            </a:r>
            <a:r>
              <a:rPr lang="en-US" dirty="0" smtClean="0"/>
              <a:t>, </a:t>
            </a:r>
            <a:r>
              <a:rPr lang="en-US" b="1" dirty="0" smtClean="0"/>
              <a:t>before Seminar.</a:t>
            </a:r>
          </a:p>
        </p:txBody>
      </p:sp>
      <p:pic>
        <p:nvPicPr>
          <p:cNvPr id="4" name="Content Placeholder 5"/>
          <p:cNvPicPr>
            <a:picLocks noChangeAspect="1"/>
          </p:cNvPicPr>
          <p:nvPr/>
        </p:nvPicPr>
        <p:blipFill>
          <a:blip r:embed="rId2"/>
          <a:srcRect l="-2288" r="-2288"/>
          <a:stretch>
            <a:fillRect/>
          </a:stretch>
        </p:blipFill>
        <p:spPr>
          <a:xfrm>
            <a:off x="8354705" y="3334179"/>
            <a:ext cx="3537455" cy="3382692"/>
          </a:xfrm>
          <a:prstGeom prst="rect">
            <a:avLst/>
          </a:prstGeom>
        </p:spPr>
      </p:pic>
    </p:spTree>
    <p:extLst>
      <p:ext uri="{BB962C8B-B14F-4D97-AF65-F5344CB8AC3E}">
        <p14:creationId xmlns:p14="http://schemas.microsoft.com/office/powerpoint/2010/main" val="19861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Multimodal Projects</a:t>
            </a:r>
            <a:endParaRPr lang="en-US" dirty="0"/>
          </a:p>
        </p:txBody>
      </p:sp>
      <p:sp>
        <p:nvSpPr>
          <p:cNvPr id="4" name="Subtitle 3"/>
          <p:cNvSpPr>
            <a:spLocks noGrp="1"/>
          </p:cNvSpPr>
          <p:nvPr>
            <p:ph type="subTitle" idx="1"/>
          </p:nvPr>
        </p:nvSpPr>
        <p:spPr/>
        <p:txBody>
          <a:bodyPr/>
          <a:lstStyle/>
          <a:p>
            <a:r>
              <a:rPr lang="en-US" dirty="0" smtClean="0"/>
              <a:t>Adapted from CASA’s presentation</a:t>
            </a:r>
            <a:endParaRPr lang="en-US" dirty="0"/>
          </a:p>
        </p:txBody>
      </p:sp>
    </p:spTree>
    <p:extLst>
      <p:ext uri="{BB962C8B-B14F-4D97-AF65-F5344CB8AC3E}">
        <p14:creationId xmlns:p14="http://schemas.microsoft.com/office/powerpoint/2010/main" val="5471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Multimodal Essentials</a:t>
            </a:r>
            <a:endParaRPr lang="en-US" dirty="0"/>
          </a:p>
        </p:txBody>
      </p:sp>
      <p:sp>
        <p:nvSpPr>
          <p:cNvPr id="14" name="Content Placeholder 13"/>
          <p:cNvSpPr>
            <a:spLocks noGrp="1"/>
          </p:cNvSpPr>
          <p:nvPr>
            <p:ph idx="1"/>
          </p:nvPr>
        </p:nvSpPr>
        <p:spPr/>
        <p:txBody>
          <a:bodyPr/>
          <a:lstStyle/>
          <a:p>
            <a:r>
              <a:rPr lang="en-US" dirty="0"/>
              <a:t>Use multiple modes (types) of communication to convey content (research) to your audience. </a:t>
            </a:r>
          </a:p>
          <a:p>
            <a:pPr lvl="1"/>
            <a:r>
              <a:rPr lang="en-US" dirty="0"/>
              <a:t>words, sounds, images – still or moving</a:t>
            </a:r>
          </a:p>
          <a:p>
            <a:r>
              <a:rPr lang="en-US" dirty="0"/>
              <a:t>Consider the rhetorical impact of your choices. </a:t>
            </a:r>
          </a:p>
          <a:p>
            <a:pPr lvl="1"/>
            <a:r>
              <a:rPr lang="en-US" dirty="0"/>
              <a:t>How will your audience respond to these words, sounds, and/or images?</a:t>
            </a:r>
          </a:p>
        </p:txBody>
      </p:sp>
    </p:spTree>
    <p:extLst>
      <p:ext uri="{BB962C8B-B14F-4D97-AF65-F5344CB8AC3E}">
        <p14:creationId xmlns:p14="http://schemas.microsoft.com/office/powerpoint/2010/main" val="123903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Multimodal Options</a:t>
            </a:r>
            <a:endParaRPr lang="en-US" dirty="0"/>
          </a:p>
        </p:txBody>
      </p:sp>
      <p:sp>
        <p:nvSpPr>
          <p:cNvPr id="3" name="Content Placeholder 2"/>
          <p:cNvSpPr>
            <a:spLocks noGrp="1"/>
          </p:cNvSpPr>
          <p:nvPr>
            <p:ph idx="1"/>
          </p:nvPr>
        </p:nvSpPr>
        <p:spPr/>
        <p:txBody>
          <a:bodyPr>
            <a:normAutofit/>
          </a:bodyPr>
          <a:lstStyle/>
          <a:p>
            <a:r>
              <a:rPr lang="en-US" dirty="0"/>
              <a:t>Slide-based presentation – PowerPoint, </a:t>
            </a:r>
            <a:r>
              <a:rPr lang="en-US" dirty="0" smtClean="0"/>
              <a:t>Prezi</a:t>
            </a:r>
            <a:endParaRPr lang="en-US" dirty="0"/>
          </a:p>
          <a:p>
            <a:r>
              <a:rPr lang="en-US" dirty="0"/>
              <a:t>Short video or commercial</a:t>
            </a:r>
          </a:p>
          <a:p>
            <a:r>
              <a:rPr lang="en-US" dirty="0" smtClean="0"/>
              <a:t>Interactive website</a:t>
            </a:r>
          </a:p>
          <a:p>
            <a:pPr marL="45720" indent="0">
              <a:buNone/>
            </a:pPr>
            <a:endParaRPr lang="en-US" dirty="0"/>
          </a:p>
          <a:p>
            <a:pPr marL="45720" indent="0">
              <a:buNone/>
            </a:pPr>
            <a:r>
              <a:rPr lang="en-US" sz="2400" i="1" dirty="0" smtClean="0">
                <a:latin typeface="Abadi MT Condensed Light" charset="0"/>
                <a:ea typeface="Abadi MT Condensed Light" charset="0"/>
                <a:cs typeface="Abadi MT Condensed Light" charset="0"/>
              </a:rPr>
              <a:t>We </a:t>
            </a:r>
            <a:r>
              <a:rPr lang="en-US" sz="2400" i="1" dirty="0">
                <a:latin typeface="Abadi MT Condensed Light" charset="0"/>
                <a:ea typeface="Abadi MT Condensed Light" charset="0"/>
                <a:cs typeface="Abadi MT Condensed Light" charset="0"/>
              </a:rPr>
              <a:t>are going to discuss a few options for creating a Multimodal presentation – but whatever you choose, you must integrate MULTIPLE MODES OF COMMUNICATION. That is, different ways of communicating. Combining words with images / movement with images and words / sound with movement, etc.</a:t>
            </a:r>
          </a:p>
          <a:p>
            <a:pPr marL="45720" indent="0">
              <a:buNone/>
            </a:pPr>
            <a:endParaRPr lang="en-US" i="1" dirty="0"/>
          </a:p>
        </p:txBody>
      </p:sp>
    </p:spTree>
    <p:extLst>
      <p:ext uri="{BB962C8B-B14F-4D97-AF65-F5344CB8AC3E}">
        <p14:creationId xmlns:p14="http://schemas.microsoft.com/office/powerpoint/2010/main" val="150456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66718"/>
            <a:ext cx="9601200" cy="1219200"/>
          </a:xfrm>
        </p:spPr>
        <p:txBody>
          <a:bodyPr/>
          <a:lstStyle/>
          <a:p>
            <a:r>
              <a:rPr lang="en-US" dirty="0" smtClean="0"/>
              <a:t>Power Point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2345" y="852482"/>
            <a:ext cx="6381731" cy="4777721"/>
          </a:xfrm>
        </p:spPr>
      </p:pic>
    </p:spTree>
    <p:extLst>
      <p:ext uri="{BB962C8B-B14F-4D97-AF65-F5344CB8AC3E}">
        <p14:creationId xmlns:p14="http://schemas.microsoft.com/office/powerpoint/2010/main" val="197764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Pecha</a:t>
            </a:r>
            <a:r>
              <a:rPr lang="en-US" dirty="0" smtClean="0"/>
              <a:t> </a:t>
            </a:r>
            <a:r>
              <a:rPr lang="en-US" dirty="0" err="1" smtClean="0"/>
              <a:t>Kucha</a:t>
            </a:r>
            <a:r>
              <a:rPr lang="en-US" dirty="0" smtClean="0"/>
              <a:t>: A Method of Organizing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Carefully select images for 20 slides (using PowerPoint). </a:t>
            </a:r>
          </a:p>
          <a:p>
            <a:r>
              <a:rPr lang="en-US" dirty="0"/>
              <a:t>Use minimal to no text on each slide. </a:t>
            </a:r>
          </a:p>
          <a:p>
            <a:r>
              <a:rPr lang="en-US" dirty="0"/>
              <a:t>Adjust PowerPoint to transition between slides automatically every 20 seconds. </a:t>
            </a:r>
          </a:p>
          <a:p>
            <a:r>
              <a:rPr lang="en-US" dirty="0"/>
              <a:t>Create brief speaking points to discuss for each side.</a:t>
            </a:r>
          </a:p>
          <a:p>
            <a:r>
              <a:rPr lang="en-US" dirty="0"/>
              <a:t>This type of presentation requires that the presenter rehearse their presentation. </a:t>
            </a:r>
          </a:p>
          <a:p>
            <a:pPr marL="0" indent="0" algn="ctr">
              <a:buNone/>
            </a:pPr>
            <a:endParaRPr lang="en-US" dirty="0"/>
          </a:p>
          <a:p>
            <a:pPr marL="0" indent="0" algn="ctr">
              <a:buNone/>
            </a:pPr>
            <a:r>
              <a:rPr lang="en-US" i="1" dirty="0"/>
              <a:t>Why do you think this type of presentation    could be useful?</a:t>
            </a:r>
          </a:p>
          <a:p>
            <a:endParaRPr lang="en-US" dirty="0"/>
          </a:p>
        </p:txBody>
      </p:sp>
    </p:spTree>
    <p:extLst>
      <p:ext uri="{BB962C8B-B14F-4D97-AF65-F5344CB8AC3E}">
        <p14:creationId xmlns:p14="http://schemas.microsoft.com/office/powerpoint/2010/main" val="185095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09582"/>
            <a:ext cx="9601200" cy="1219200"/>
          </a:xfrm>
        </p:spPr>
        <p:txBody>
          <a:bodyPr/>
          <a:lstStyle/>
          <a:p>
            <a:r>
              <a:rPr lang="en-US" dirty="0" smtClean="0"/>
              <a:t>Prezi</a:t>
            </a:r>
            <a:endParaRPr lang="en-US" dirty="0"/>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813" y="1109662"/>
            <a:ext cx="8322733" cy="4681538"/>
          </a:xfrm>
        </p:spPr>
      </p:pic>
    </p:spTree>
    <p:extLst>
      <p:ext uri="{BB962C8B-B14F-4D97-AF65-F5344CB8AC3E}">
        <p14:creationId xmlns:p14="http://schemas.microsoft.com/office/powerpoint/2010/main" val="7193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52434"/>
            <a:ext cx="9601200" cy="1219200"/>
          </a:xfrm>
        </p:spPr>
        <p:txBody>
          <a:bodyPr/>
          <a:lstStyle/>
          <a:p>
            <a:r>
              <a:rPr lang="en-US" dirty="0" smtClean="0"/>
              <a:t>Windows Movie Maker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3139" y="987566"/>
            <a:ext cx="6554666" cy="4803634"/>
          </a:xfrm>
        </p:spPr>
      </p:pic>
    </p:spTree>
    <p:extLst>
      <p:ext uri="{BB962C8B-B14F-4D97-AF65-F5344CB8AC3E}">
        <p14:creationId xmlns:p14="http://schemas.microsoft.com/office/powerpoint/2010/main" val="156628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ashells 16x9">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1564233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colorful seashell collection in this presentation evokes walks along the beach and wading in the ocean surf. Inside you'll find slides in widescreen (16X9) format with layouts for bulleted lists, picture with caption, a section header,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TP102895252</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835489</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6BFD375-BCEF-452A-A5AA-914A19C803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EB23A9-D1D6-4249-99E9-CBF6A058AED9}">
  <ds:schemaRefs>
    <ds:schemaRef ds:uri="http://schemas.microsoft.com/sharepoint/v3/contenttype/forms"/>
  </ds:schemaRefs>
</ds:datastoreItem>
</file>

<file path=customXml/itemProps3.xml><?xml version="1.0" encoding="utf-8"?>
<ds:datastoreItem xmlns:ds="http://schemas.openxmlformats.org/officeDocument/2006/customXml" ds:itemID="{DC4DE0C1-FE5C-4727-A709-9F8798C69DB5}">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Seashells nature presentation (widescreen)</Template>
  <TotalTime>0</TotalTime>
  <Words>1043</Words>
  <Application>Microsoft Macintosh PowerPoint</Application>
  <PresentationFormat>Custom</PresentationFormat>
  <Paragraphs>125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Seashells 16x9</vt:lpstr>
      <vt:lpstr>Triad J Seminar</vt:lpstr>
      <vt:lpstr>Important Due Dates</vt:lpstr>
      <vt:lpstr>Multimodal Projects</vt:lpstr>
      <vt:lpstr>Multimodal Essentials</vt:lpstr>
      <vt:lpstr>Multimodal Options</vt:lpstr>
      <vt:lpstr>Power Point</vt:lpstr>
      <vt:lpstr>Pecha Kucha: A Method of Organizing</vt:lpstr>
      <vt:lpstr>Prezi</vt:lpstr>
      <vt:lpstr>Windows Movie Maker</vt:lpstr>
      <vt:lpstr>Powtoon</vt:lpstr>
      <vt:lpstr>Presentation Tips</vt:lpstr>
      <vt:lpstr>Font/Text</vt:lpstr>
      <vt:lpstr>Using Colors</vt:lpstr>
      <vt:lpstr>Using Images</vt:lpstr>
      <vt:lpstr>Resources for Finding Images</vt:lpstr>
      <vt:lpstr>Resources for Finding Images</vt:lpstr>
      <vt:lpstr>Resources for Finding Images</vt:lpstr>
      <vt:lpstr>Citing an Image Found Online in APA</vt:lpstr>
      <vt:lpstr>Using Video</vt:lpstr>
      <vt:lpstr>Citing a YouTube Video in APA</vt:lpstr>
      <vt:lpstr>Using Sound/Music</vt:lpstr>
      <vt:lpstr>References</vt:lpstr>
      <vt:lpstr>PowerPoint Presentation</vt:lpstr>
      <vt:lpstr>Time for a Practice Run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Simpson</dc:creator>
  <cp:lastModifiedBy/>
  <cp:revision>1</cp:revision>
  <dcterms:created xsi:type="dcterms:W3CDTF">2016-03-24T01:42:01Z</dcterms:created>
  <dcterms:modified xsi:type="dcterms:W3CDTF">2016-03-28T16:17:04Z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