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840" r:id="rId4"/>
  </p:sldMasterIdLst>
  <p:notesMasterIdLst>
    <p:notesMasterId r:id="rId19"/>
  </p:notesMasterIdLst>
  <p:handoutMasterIdLst>
    <p:handoutMasterId r:id="rId20"/>
  </p:handoutMasterIdLst>
  <p:sldIdLst>
    <p:sldId id="256" r:id="rId5"/>
    <p:sldId id="257" r:id="rId6"/>
    <p:sldId id="266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18603FDC-E32A-4AB5-989C-0864C3EAD2B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49" autoAdjust="0"/>
    <p:restoredTop sz="95768"/>
  </p:normalViewPr>
  <p:slideViewPr>
    <p:cSldViewPr snapToGrid="0">
      <p:cViewPr varScale="1">
        <p:scale>
          <a:sx n="72" d="100"/>
          <a:sy n="72" d="100"/>
        </p:scale>
        <p:origin x="-1128" y="-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3/22/16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3/22/16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D684E929-5BBD-1B4F-B92E-0D8BE0F6986A}" type="slidenum">
              <a:rPr lang="en-US" altLang="en-US"/>
              <a:pPr eaLnBrk="1" hangingPunct="1"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6194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3/22/16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3/22/16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3/22/16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3/22/16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3/22/16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3/22/16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3/22/16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3/22/16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3/22/16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3/22/16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9901"/>
          <a:stretch/>
        </p:blipFill>
        <p:spPr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18" r="6356"/>
          <a:stretch/>
        </p:blipFill>
        <p:spPr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/>
              <a:pPr/>
              <a:t>3/22/16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HJxhk2FMV1Q" TargetMode="External"/><Relationship Id="rId3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sail.tamucc.edu/" TargetMode="External"/><Relationship Id="rId3" Type="http://schemas.openxmlformats.org/officeDocument/2006/relationships/hyperlink" Target="http://aatc.tamucc.edu/current/advisors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businessoffice.tamucc.edu/assets/2TAMUCC%20Guaranteed%20Tuition%20Plans%20FAQ%20060214%20for%20website.pdf" TargetMode="External"/><Relationship Id="rId4" Type="http://schemas.openxmlformats.org/officeDocument/2006/relationships/hyperlink" Target="http://registrar.tamucc.edu/forms_publications/index.html%23rebate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catalog.tamucc.edu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registrar.tamucc.edu/degrees_graduation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Triad </a:t>
            </a:r>
            <a:r>
              <a:rPr lang="en-US" dirty="0" smtClean="0"/>
              <a:t>L </a:t>
            </a:r>
            <a:r>
              <a:rPr lang="en-US" dirty="0" smtClean="0"/>
              <a:t>Seminar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Tuesday, March 22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Answers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5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4600" dirty="0" smtClean="0"/>
              <a:t>8.	How </a:t>
            </a:r>
            <a:r>
              <a:rPr lang="en-US" altLang="en-US" sz="4600" dirty="0"/>
              <a:t>many times can you retake a class?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1800" dirty="0"/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2900" dirty="0"/>
              <a:t>	Trick question. You can retake a class as many times as you deem necessary. However, the University will charge you an extra fee if you take a class three (or more) times.</a:t>
            </a:r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2900" dirty="0"/>
              <a:t>	</a:t>
            </a:r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2900" dirty="0"/>
              <a:t>	When you retake a course, only </a:t>
            </a:r>
            <a:r>
              <a:rPr lang="en-US" altLang="en-US" sz="2900" b="1" dirty="0"/>
              <a:t>the most recent grade </a:t>
            </a:r>
            <a:r>
              <a:rPr lang="en-US" altLang="en-US" sz="2900" dirty="0"/>
              <a:t>will be used in calculating your GPA. (The other grades WILL be on your transcript, though.)</a:t>
            </a:r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2900" dirty="0"/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2900" dirty="0"/>
              <a:t>	However…</a:t>
            </a:r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2900" dirty="0"/>
              <a:t>	* In order to replace a grade for a class you took at TAMUCC, </a:t>
            </a:r>
            <a:r>
              <a:rPr lang="en-US" altLang="en-US" sz="2900" b="1" u="sng" dirty="0"/>
              <a:t>you must retake the course at TAMUCC</a:t>
            </a:r>
            <a:r>
              <a:rPr lang="en-US" altLang="en-US" sz="2900" dirty="0"/>
              <a:t>.</a:t>
            </a:r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2900" dirty="0"/>
              <a:t>	* For example: a student who took HIST 1302 at TAMUCC and earned a ‘D’ must retake HIST 1302 at TAMUCC in order to replace the ‘D’ with a new grade in his/her GPA</a:t>
            </a:r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dirty="0" smtClean="0"/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dirty="0" smtClean="0"/>
              <a:t>	</a:t>
            </a:r>
            <a:endParaRPr lang="en-US" altLang="en-US" b="1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8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Answers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 smtClean="0"/>
              <a:t>9.	When </a:t>
            </a:r>
            <a:r>
              <a:rPr lang="en-US" altLang="en-US" sz="3200" dirty="0"/>
              <a:t>is the Drop Date this semester?</a:t>
            </a:r>
          </a:p>
          <a:p>
            <a:pPr marL="990600" lvl="1" indent="-533400">
              <a:buNone/>
            </a:pPr>
            <a:r>
              <a:rPr lang="en-US" altLang="en-US" dirty="0"/>
              <a:t>	</a:t>
            </a:r>
          </a:p>
          <a:p>
            <a:pPr marL="990600" lvl="1" indent="-533400">
              <a:buNone/>
            </a:pPr>
            <a:r>
              <a:rPr lang="en-US" altLang="en-US" sz="2400" dirty="0"/>
              <a:t>	The Drop Date is </a:t>
            </a:r>
            <a:r>
              <a:rPr lang="en-US" altLang="en-US" sz="2400" dirty="0">
                <a:solidFill>
                  <a:schemeClr val="hlink"/>
                </a:solidFill>
              </a:rPr>
              <a:t>Friday, April 8</a:t>
            </a:r>
            <a:r>
              <a:rPr lang="en-US" altLang="en-US" sz="2400" dirty="0"/>
              <a:t>!</a:t>
            </a:r>
          </a:p>
          <a:p>
            <a:pPr marL="990600" lvl="1" indent="-533400">
              <a:buNone/>
            </a:pPr>
            <a:r>
              <a:rPr lang="en-US" altLang="en-US" sz="2400" dirty="0"/>
              <a:t>	</a:t>
            </a:r>
            <a:endParaRPr lang="en-US" altLang="en-US" sz="1400" dirty="0"/>
          </a:p>
          <a:p>
            <a:pPr marL="990600" lvl="1" indent="-533400">
              <a:buNone/>
            </a:pPr>
            <a:r>
              <a:rPr lang="en-US" altLang="en-US" dirty="0"/>
              <a:t>	</a:t>
            </a:r>
            <a:r>
              <a:rPr lang="en-US" altLang="en-US" sz="2400" dirty="0"/>
              <a:t>If you think you might want/need to drop a Triad M course, please speak with me/us so we can discuss your options!</a:t>
            </a:r>
          </a:p>
          <a:p>
            <a:pPr marL="990600" lvl="1" indent="-533400">
              <a:buNone/>
            </a:pPr>
            <a:endParaRPr lang="en-US" altLang="en-US" sz="2400" dirty="0"/>
          </a:p>
          <a:p>
            <a:pPr marL="990600" lvl="1" indent="-533400">
              <a:buNone/>
            </a:pPr>
            <a:r>
              <a:rPr lang="en-US" altLang="en-US" sz="2400" dirty="0"/>
              <a:t>	BUT…remember that you can only drop </a:t>
            </a:r>
            <a:r>
              <a:rPr lang="en-US" altLang="en-US" sz="2400" b="1" dirty="0">
                <a:solidFill>
                  <a:schemeClr val="tx2"/>
                </a:solidFill>
              </a:rPr>
              <a:t>SIX</a:t>
            </a:r>
            <a:r>
              <a:rPr lang="en-US" altLang="en-US" sz="2400" dirty="0"/>
              <a:t> courses in the course of your entire undergraduate career! </a:t>
            </a:r>
            <a:endParaRPr lang="en-US" altLang="en-US" sz="2400" b="1" dirty="0">
              <a:solidFill>
                <a:schemeClr val="tx2"/>
              </a:solidFill>
            </a:endParaRPr>
          </a:p>
          <a:p>
            <a:pPr marL="990600" lvl="1" indent="-533400"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41201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Answers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pPr marL="514350" indent="-514350">
              <a:lnSpc>
                <a:spcPct val="110000"/>
              </a:lnSpc>
              <a:buAutoNum type="arabicPeriod" startAt="10"/>
              <a:defRPr/>
            </a:pPr>
            <a:r>
              <a:rPr lang="en-US" sz="3200" dirty="0" smtClean="0"/>
              <a:t>When </a:t>
            </a:r>
            <a:r>
              <a:rPr lang="en-US" sz="3200" dirty="0"/>
              <a:t>can you register for Summer 2016 courses? (It’s the same </a:t>
            </a:r>
            <a:r>
              <a:rPr lang="en-US" sz="3200" dirty="0" smtClean="0"/>
              <a:t>date </a:t>
            </a:r>
            <a:r>
              <a:rPr lang="en-US" sz="3200" dirty="0"/>
              <a:t>for Fall 2016 courses! </a:t>
            </a:r>
            <a:r>
              <a:rPr lang="en-US" sz="3200" dirty="0">
                <a:sym typeface="Wingdings" pitchFamily="2" charset="2"/>
              </a:rPr>
              <a:t>)</a:t>
            </a:r>
          </a:p>
          <a:p>
            <a:pPr marL="609600" indent="-609600">
              <a:lnSpc>
                <a:spcPct val="110000"/>
              </a:lnSpc>
              <a:buNone/>
              <a:defRPr/>
            </a:pPr>
            <a:endParaRPr lang="en-US" sz="1100" dirty="0"/>
          </a:p>
          <a:p>
            <a:pPr marL="590550" indent="-533400">
              <a:lnSpc>
                <a:spcPct val="110000"/>
              </a:lnSpc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		April 4 – Grad students (and who else?)</a:t>
            </a:r>
          </a:p>
          <a:p>
            <a:pPr marL="590550" indent="-533400">
              <a:lnSpc>
                <a:spcPct val="110000"/>
              </a:lnSpc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		April 5 – Seniors (90+)</a:t>
            </a:r>
          </a:p>
          <a:p>
            <a:pPr marL="590550" indent="-533400">
              <a:lnSpc>
                <a:spcPct val="110000"/>
              </a:lnSpc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		April 6 – Juniors (60-89)</a:t>
            </a:r>
          </a:p>
          <a:p>
            <a:pPr marL="590550" indent="-533400">
              <a:lnSpc>
                <a:spcPct val="110000"/>
              </a:lnSpc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		April 7 – Sophomores (30-59)</a:t>
            </a:r>
          </a:p>
          <a:p>
            <a:pPr marL="590550" indent="-533400">
              <a:lnSpc>
                <a:spcPct val="110000"/>
              </a:lnSpc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		April 8 – “Freshmen” (0-29)</a:t>
            </a:r>
          </a:p>
          <a:p>
            <a:pPr marL="590550" indent="-533400">
              <a:lnSpc>
                <a:spcPct val="110000"/>
              </a:lnSpc>
              <a:buNone/>
              <a:defRPr/>
            </a:pPr>
            <a:endParaRPr lang="en-US" dirty="0">
              <a:solidFill>
                <a:schemeClr val="tx2"/>
              </a:solidFill>
            </a:endParaRPr>
          </a:p>
          <a:p>
            <a:pPr marL="590550" indent="-533400">
              <a:lnSpc>
                <a:spcPct val="110000"/>
              </a:lnSpc>
              <a:buNone/>
              <a:defRPr/>
            </a:pPr>
            <a:r>
              <a:rPr lang="en-US" dirty="0" smtClean="0">
                <a:solidFill>
                  <a:schemeClr val="tx2"/>
                </a:solidFill>
              </a:rPr>
              <a:t>			</a:t>
            </a:r>
            <a:endParaRPr lang="en-US" dirty="0" smtClean="0"/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7772400" y="4419600"/>
            <a:ext cx="2286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0070C0"/>
                </a:solidFill>
                <a:latin typeface="+mn-lt"/>
              </a:rPr>
              <a:t>Pros/Cons of Summer Courses?</a:t>
            </a:r>
            <a:endParaRPr lang="en-US" altLang="en-US" sz="2000" dirty="0">
              <a:solidFill>
                <a:srgbClr val="0070C0"/>
              </a:solidFill>
              <a:latin typeface="+mn-lt"/>
            </a:endParaRPr>
          </a:p>
          <a:p>
            <a:pPr eaLnBrk="0" hangingPunct="0">
              <a:spcBef>
                <a:spcPct val="0"/>
              </a:spcBef>
              <a:buFontTx/>
              <a:buNone/>
              <a:defRPr/>
            </a:pPr>
            <a:endParaRPr lang="en-US" alt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9038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1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Answers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 dirty="0" smtClean="0"/>
              <a:t>BONUS:  Who </a:t>
            </a:r>
            <a:r>
              <a:rPr lang="en-US" altLang="en-US" sz="3200" dirty="0"/>
              <a:t>is the dean of your college?</a:t>
            </a:r>
          </a:p>
          <a:p>
            <a:pPr marL="609600" indent="-609600">
              <a:buNone/>
            </a:pPr>
            <a:endParaRPr lang="en-US" altLang="en-US" dirty="0"/>
          </a:p>
          <a:p>
            <a:pPr marL="1371600" lvl="2" indent="-457200">
              <a:buNone/>
            </a:pPr>
            <a:r>
              <a:rPr lang="en-US" altLang="en-US" dirty="0"/>
              <a:t>Liberal Arts – Dr. Mark </a:t>
            </a:r>
            <a:r>
              <a:rPr lang="en-US" altLang="en-US" dirty="0" err="1"/>
              <a:t>Hartlaub</a:t>
            </a:r>
            <a:r>
              <a:rPr lang="en-US" altLang="en-US" dirty="0"/>
              <a:t> (Interim)</a:t>
            </a:r>
          </a:p>
          <a:p>
            <a:pPr marL="1371600" lvl="2" indent="-457200">
              <a:buNone/>
            </a:pPr>
            <a:r>
              <a:rPr lang="en-US" altLang="en-US" dirty="0"/>
              <a:t>Business – Dr. John Gamble</a:t>
            </a:r>
          </a:p>
          <a:p>
            <a:pPr marL="1371600" lvl="2" indent="-457200">
              <a:buNone/>
            </a:pPr>
            <a:r>
              <a:rPr lang="en-US" altLang="en-US" dirty="0"/>
              <a:t>Education – Dr. Art Hernandez</a:t>
            </a:r>
          </a:p>
          <a:p>
            <a:pPr marL="1371600" lvl="2" indent="-457200">
              <a:buNone/>
            </a:pPr>
            <a:r>
              <a:rPr lang="en-US" altLang="en-US" dirty="0"/>
              <a:t>Science and Engineering – Dr. Frank </a:t>
            </a:r>
            <a:r>
              <a:rPr lang="en-US" altLang="en-US" dirty="0" err="1"/>
              <a:t>Pezold</a:t>
            </a:r>
            <a:endParaRPr lang="en-US" altLang="en-US" dirty="0"/>
          </a:p>
          <a:p>
            <a:pPr marL="1371600" lvl="2" indent="-457200">
              <a:buNone/>
            </a:pPr>
            <a:r>
              <a:rPr lang="en-US" altLang="en-US" dirty="0"/>
              <a:t>Nursing – Dr. Mary Jane Hamilton</a:t>
            </a:r>
          </a:p>
          <a:p>
            <a:pPr marL="1371600" lvl="2" indent="-457200">
              <a:buNone/>
            </a:pPr>
            <a:endParaRPr lang="en-US" altLang="en-US" dirty="0"/>
          </a:p>
        </p:txBody>
      </p:sp>
      <p:pic>
        <p:nvPicPr>
          <p:cNvPr id="51209" name="Picture 9" descr="http://directory.tamucc.edu/pics/?pic=dWlkPWFoZXJuYW5kZXozNSxvdT1QZW9wbGUsZGM9dGFtdWNjLGRjPWVkdQ=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1" y="4883150"/>
            <a:ext cx="847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1" descr="http://directory.tamucc.edu/pics/?pic=dWlkPWZwZXpvbGQsb3U9UGVvcGxlLGRjPXRhbXVjYyxkYz1lZHU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7864" y="4883150"/>
            <a:ext cx="847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13" descr="http://directory.tamucc.edu/pics/?pic=dWlkPWhhbWlsdG9uLG91PVBlb3BsZSxkYz10YW11Y2MsZGM9ZWR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776" y="4883150"/>
            <a:ext cx="847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Picture 10" descr="http://directory.tamucc.edu/pics/?pic=dWlkPWpnYW1ibGUxLG91PVBlb3BsZSxkYz10YW11Y2MsZGM9ZWR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1" y="4854575"/>
            <a:ext cx="8477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1" y="4854576"/>
            <a:ext cx="87312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8483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Registration Help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www.youtube.com/watch?v=HJxhk2FMV1Q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Helpful video to show you how to register for classes.</a:t>
            </a:r>
          </a:p>
          <a:p>
            <a:pPr lvl="1"/>
            <a:endParaRPr lang="en-US" dirty="0"/>
          </a:p>
          <a:p>
            <a:r>
              <a:rPr lang="en-US" dirty="0" smtClean="0"/>
              <a:t>Registration Worksheet</a:t>
            </a:r>
          </a:p>
          <a:p>
            <a:pPr lvl="1"/>
            <a:r>
              <a:rPr lang="en-US" dirty="0" smtClean="0"/>
              <a:t>You will need to visit with your Academic Advisor (or Casa Mentor).</a:t>
            </a:r>
          </a:p>
          <a:p>
            <a:pPr lvl="1"/>
            <a:r>
              <a:rPr lang="en-US" dirty="0" smtClean="0"/>
              <a:t>Due Monday, April 4</a:t>
            </a:r>
            <a:r>
              <a:rPr lang="en-US" baseline="30000" dirty="0" smtClean="0"/>
              <a:t>th</a:t>
            </a:r>
            <a:r>
              <a:rPr lang="en-US" dirty="0" smtClean="0"/>
              <a:t> (You have 2 weeks to complete)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99" y="438687"/>
            <a:ext cx="4186028" cy="226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112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Important Reminders/Dates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 smtClean="0"/>
              <a:t>Summer </a:t>
            </a:r>
            <a:r>
              <a:rPr lang="en-US" dirty="0" smtClean="0"/>
              <a:t>I Registration</a:t>
            </a:r>
          </a:p>
          <a:p>
            <a:pPr lvl="1"/>
            <a:r>
              <a:rPr lang="en-US" dirty="0" smtClean="0"/>
              <a:t>Sophomores (April 7 – May 30)</a:t>
            </a:r>
          </a:p>
          <a:p>
            <a:pPr lvl="1"/>
            <a:r>
              <a:rPr lang="en-US" dirty="0" smtClean="0"/>
              <a:t>Freshmen (April 8 – May 30)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Summer II Registration</a:t>
            </a:r>
          </a:p>
          <a:p>
            <a:pPr lvl="1"/>
            <a:r>
              <a:rPr lang="en-US" dirty="0" smtClean="0"/>
              <a:t>Sophomores (April 7 – July 4)</a:t>
            </a:r>
          </a:p>
          <a:p>
            <a:pPr lvl="1"/>
            <a:r>
              <a:rPr lang="en-US" dirty="0" smtClean="0"/>
              <a:t>Freshmen (April 8 – July 4)</a:t>
            </a:r>
          </a:p>
          <a:p>
            <a:pPr marL="320040" lvl="1" indent="0">
              <a:buNone/>
            </a:pPr>
            <a:endParaRPr lang="en-US" dirty="0" smtClean="0"/>
          </a:p>
          <a:p>
            <a:pPr marL="320040" lvl="1" indent="0">
              <a:buNone/>
            </a:pPr>
            <a:endParaRPr lang="en-US" dirty="0"/>
          </a:p>
          <a:p>
            <a:pPr marL="320040" lvl="1" indent="0">
              <a:buNone/>
            </a:pPr>
            <a:endParaRPr lang="en-US" dirty="0" smtClean="0"/>
          </a:p>
          <a:p>
            <a:r>
              <a:rPr lang="en-US" dirty="0" smtClean="0"/>
              <a:t>Fall 2016</a:t>
            </a:r>
          </a:p>
          <a:p>
            <a:pPr lvl="1"/>
            <a:r>
              <a:rPr lang="en-US" dirty="0" smtClean="0"/>
              <a:t>Sophomore (April 7 – August 23)</a:t>
            </a:r>
          </a:p>
          <a:p>
            <a:pPr lvl="1"/>
            <a:r>
              <a:rPr lang="en-US" dirty="0" smtClean="0"/>
              <a:t>Freshmen (April 8 – August 23</a:t>
            </a:r>
            <a:r>
              <a:rPr lang="en-US" dirty="0" smtClean="0"/>
              <a:t>)</a:t>
            </a:r>
          </a:p>
          <a:p>
            <a:pPr lvl="1"/>
            <a:endParaRPr lang="en-US" dirty="0"/>
          </a:p>
          <a:p>
            <a:r>
              <a:rPr lang="en-US" dirty="0" smtClean="0"/>
              <a:t>Drop Date</a:t>
            </a:r>
          </a:p>
          <a:p>
            <a:pPr lvl="1"/>
            <a:r>
              <a:rPr lang="en-US" dirty="0" smtClean="0"/>
              <a:t>Friday, April 8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Midterm </a:t>
            </a:r>
            <a:br>
              <a:rPr lang="en-US" dirty="0" smtClean="0"/>
            </a:br>
            <a:r>
              <a:rPr lang="en-US" dirty="0" smtClean="0"/>
              <a:t>Pop Quiz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Stuff you </a:t>
            </a:r>
            <a:r>
              <a:rPr lang="en-US" b="1" i="1" dirty="0" smtClean="0"/>
              <a:t>should</a:t>
            </a:r>
            <a:r>
              <a:rPr lang="en-US" dirty="0" smtClean="0"/>
              <a:t> know…</a:t>
            </a:r>
            <a:endParaRPr lang="en-US" dirty="0"/>
          </a:p>
        </p:txBody>
      </p:sp>
      <p:pic>
        <p:nvPicPr>
          <p:cNvPr id="7" name="Picture Placeholder 6" descr="Closeup of flower, starfish and shells on white sand" title="Sample Beach Picture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Answers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>
              <a:buFontTx/>
              <a:buAutoNum type="arabicPeriod"/>
              <a:defRPr/>
            </a:pPr>
            <a:r>
              <a:rPr lang="en-US" sz="3200" dirty="0"/>
              <a:t>What is your classification for </a:t>
            </a:r>
            <a:r>
              <a:rPr lang="en-US" altLang="en-US" sz="3200" dirty="0"/>
              <a:t>Fall 2016 </a:t>
            </a:r>
            <a:r>
              <a:rPr lang="en-US" sz="3200" dirty="0"/>
              <a:t>course registration?</a:t>
            </a:r>
          </a:p>
          <a:p>
            <a:pPr marL="609600" indent="-609600">
              <a:buNone/>
              <a:defRPr/>
            </a:pPr>
            <a:endParaRPr lang="en-US" sz="1050" dirty="0"/>
          </a:p>
          <a:p>
            <a:pPr marL="990600" lvl="1" indent="-533400">
              <a:buNone/>
              <a:defRPr/>
            </a:pPr>
            <a:r>
              <a:rPr lang="en-US" dirty="0" smtClean="0"/>
              <a:t>	It depends on how many credits you have. If you will have more than </a:t>
            </a:r>
            <a:r>
              <a:rPr lang="en-US" b="1" dirty="0" smtClean="0"/>
              <a:t>30</a:t>
            </a:r>
            <a:r>
              <a:rPr lang="en-US" dirty="0" smtClean="0"/>
              <a:t> at the </a:t>
            </a:r>
            <a:r>
              <a:rPr lang="en-US" u="sng" dirty="0" smtClean="0"/>
              <a:t>end</a:t>
            </a:r>
            <a:r>
              <a:rPr lang="en-US" dirty="0" smtClean="0"/>
              <a:t> of this semester, you will have Sophomore status. </a:t>
            </a:r>
          </a:p>
          <a:p>
            <a:pPr marL="990600" lvl="1" indent="-533400">
              <a:buNone/>
              <a:defRPr/>
            </a:pPr>
            <a:endParaRPr lang="en-US" sz="1100" dirty="0"/>
          </a:p>
          <a:p>
            <a:pPr marL="990600" lvl="1" indent="-533400">
              <a:buNone/>
              <a:defRPr/>
            </a:pPr>
            <a:r>
              <a:rPr lang="en-US" dirty="0" smtClean="0"/>
              <a:t>	Otherwise, you will be considered a first-year student and will have to wait an </a:t>
            </a:r>
            <a:r>
              <a:rPr lang="en-US" u="sng" dirty="0" smtClean="0"/>
              <a:t>extra day</a:t>
            </a:r>
            <a:r>
              <a:rPr lang="en-US" dirty="0" smtClean="0"/>
              <a:t> to register. Oh noes! </a:t>
            </a:r>
          </a:p>
          <a:p>
            <a:pPr marL="990600" lvl="1" indent="-533400">
              <a:buNone/>
              <a:defRPr/>
            </a:pPr>
            <a:endParaRPr lang="en-US" dirty="0" smtClean="0"/>
          </a:p>
          <a:p>
            <a:pPr marL="990600" lvl="1" indent="-533400">
              <a:buNone/>
              <a:defRPr/>
            </a:pPr>
            <a:r>
              <a:rPr lang="en-US" dirty="0" smtClean="0"/>
              <a:t>	Your best bet is to go to </a:t>
            </a:r>
            <a:r>
              <a:rPr lang="en-US" b="1" dirty="0" smtClean="0"/>
              <a:t>sail.tamucc.edu</a:t>
            </a:r>
            <a:r>
              <a:rPr lang="en-US" dirty="0" smtClean="0"/>
              <a:t> and then click on Student -&gt; Registration -&gt; Registration Status to find out your classification. </a:t>
            </a:r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05200" y="5943600"/>
            <a:ext cx="7010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2400" dirty="0">
                <a:solidFill>
                  <a:srgbClr val="FF0000"/>
                </a:solidFill>
                <a:latin typeface="+mn-lt"/>
              </a:rPr>
              <a:t>Do you have any holds?! </a:t>
            </a:r>
          </a:p>
          <a:p>
            <a:pPr eaLnBrk="0" hangingPunct="0">
              <a:spcBef>
                <a:spcPct val="0"/>
              </a:spcBef>
              <a:buFontTx/>
              <a:buNone/>
              <a:defRPr/>
            </a:pP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(Check on SAIL! Student </a:t>
            </a:r>
            <a:r>
              <a:rPr lang="en-US" altLang="en-US" sz="18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 </a:t>
            </a: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Student Records </a:t>
            </a:r>
            <a:r>
              <a:rPr lang="en-US" altLang="en-US" sz="1800" dirty="0">
                <a:solidFill>
                  <a:srgbClr val="FF0000"/>
                </a:solidFill>
                <a:latin typeface="+mn-lt"/>
                <a:sym typeface="Wingdings" panose="05000000000000000000" pitchFamily="2" charset="2"/>
              </a:rPr>
              <a:t></a:t>
            </a:r>
            <a:r>
              <a:rPr lang="en-US" altLang="en-US" sz="1800" dirty="0">
                <a:solidFill>
                  <a:srgbClr val="FF0000"/>
                </a:solidFill>
                <a:latin typeface="+mn-lt"/>
              </a:rPr>
              <a:t> View Holds)</a:t>
            </a:r>
          </a:p>
        </p:txBody>
      </p:sp>
      <p:sp>
        <p:nvSpPr>
          <p:cNvPr id="3" name="Rectangle 2"/>
          <p:cNvSpPr/>
          <p:nvPr/>
        </p:nvSpPr>
        <p:spPr>
          <a:xfrm>
            <a:off x="6477000" y="381000"/>
            <a:ext cx="4419600" cy="9842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990600" lvl="1" indent="-533400">
              <a:defRPr/>
            </a:pPr>
            <a:r>
              <a:rPr lang="en-US" altLang="en-US" sz="1600" dirty="0"/>
              <a:t>You need…</a:t>
            </a:r>
          </a:p>
          <a:p>
            <a:pPr marL="1371600" lvl="2" indent="-457200">
              <a:defRPr/>
            </a:pPr>
            <a:r>
              <a:rPr lang="en-US" altLang="en-US" sz="1400" b="1" dirty="0"/>
              <a:t>30</a:t>
            </a:r>
            <a:r>
              <a:rPr lang="en-US" altLang="en-US" sz="1400" dirty="0"/>
              <a:t> credits to be classified a Sophomore</a:t>
            </a:r>
          </a:p>
          <a:p>
            <a:pPr marL="1371600" lvl="2" indent="-457200">
              <a:defRPr/>
            </a:pPr>
            <a:r>
              <a:rPr lang="en-US" altLang="en-US" sz="1400" b="1" dirty="0"/>
              <a:t>60</a:t>
            </a:r>
            <a:r>
              <a:rPr lang="en-US" altLang="en-US" sz="1400" dirty="0"/>
              <a:t> credits to be classified a Junior</a:t>
            </a:r>
          </a:p>
          <a:p>
            <a:pPr marL="1371600" lvl="2" indent="-457200">
              <a:defRPr/>
            </a:pPr>
            <a:r>
              <a:rPr lang="en-US" altLang="en-US" sz="1400" b="1" dirty="0"/>
              <a:t>90</a:t>
            </a:r>
            <a:r>
              <a:rPr lang="en-US" altLang="en-US" sz="1400" dirty="0"/>
              <a:t> credits to be classified a Senior</a:t>
            </a:r>
          </a:p>
        </p:txBody>
      </p:sp>
    </p:spTree>
    <p:extLst>
      <p:ext uri="{BB962C8B-B14F-4D97-AF65-F5344CB8AC3E}">
        <p14:creationId xmlns:p14="http://schemas.microsoft.com/office/powerpoint/2010/main" val="1813511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Answers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609600" indent="-609600">
              <a:buFont typeface="+mj-lt"/>
              <a:buAutoNum type="arabicPeriod" startAt="2"/>
              <a:defRPr/>
            </a:pPr>
            <a:r>
              <a:rPr lang="en-US" altLang="en-US" sz="3200" dirty="0"/>
              <a:t>Where can you go to look at what classes are available for Fall 2016?</a:t>
            </a:r>
          </a:p>
          <a:p>
            <a:pPr marL="609600" indent="-609600">
              <a:buFontTx/>
              <a:buAutoNum type="arabicPeriod" startAt="2"/>
              <a:defRPr/>
            </a:pPr>
            <a:endParaRPr lang="en-US" altLang="en-US" sz="3200" dirty="0"/>
          </a:p>
          <a:p>
            <a:pPr marL="914400" lvl="1" indent="-641350">
              <a:buNone/>
              <a:defRPr/>
            </a:pPr>
            <a:r>
              <a:rPr lang="en-US" altLang="en-US" sz="2800" dirty="0"/>
              <a:t>	Go to </a:t>
            </a:r>
            <a:r>
              <a:rPr lang="en-US" altLang="en-US" sz="2800" dirty="0">
                <a:hlinkClick r:id="rId2"/>
              </a:rPr>
              <a:t>http://sail.tamucc.edu</a:t>
            </a:r>
            <a:r>
              <a:rPr lang="en-US" altLang="en-US" sz="2800" dirty="0"/>
              <a:t> and click on “Class Schedules”…</a:t>
            </a:r>
          </a:p>
          <a:p>
            <a:pPr marL="914400" lvl="1" indent="-641350">
              <a:buNone/>
              <a:defRPr/>
            </a:pPr>
            <a:endParaRPr lang="en-US" altLang="en-US" sz="2800" dirty="0"/>
          </a:p>
          <a:p>
            <a:pPr marL="914400" lvl="1" indent="-641350">
              <a:buNone/>
              <a:defRPr/>
            </a:pPr>
            <a:r>
              <a:rPr lang="en-US" altLang="en-US" sz="2800" dirty="0"/>
              <a:t>	But how do you know what to take?!</a:t>
            </a:r>
          </a:p>
          <a:p>
            <a:pPr marL="914400" lvl="1" indent="-641350" algn="ctr">
              <a:buNone/>
              <a:defRPr/>
            </a:pPr>
            <a:r>
              <a:rPr lang="en-US" sz="2800" dirty="0" err="1">
                <a:hlinkClick r:id="rId2"/>
              </a:rPr>
              <a:t>DegreePlanner</a:t>
            </a:r>
            <a:r>
              <a:rPr lang="en-US" sz="2800" dirty="0"/>
              <a:t>! </a:t>
            </a:r>
          </a:p>
          <a:p>
            <a:pPr marL="990600" lvl="1" indent="-533400" algn="ctr">
              <a:lnSpc>
                <a:spcPct val="110000"/>
              </a:lnSpc>
              <a:buNone/>
              <a:defRPr/>
            </a:pPr>
            <a:r>
              <a:rPr lang="en-US" sz="2800" dirty="0">
                <a:hlinkClick r:id="rId3"/>
              </a:rPr>
              <a:t>Who is your academic advisor?</a:t>
            </a:r>
            <a:endParaRPr lang="en-US" sz="2800" dirty="0"/>
          </a:p>
          <a:p>
            <a:pPr marL="914400" lvl="1" indent="-641350">
              <a:buNone/>
              <a:defRPr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6127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Answers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47500" lnSpcReduction="20000"/>
          </a:bodyPr>
          <a:lstStyle/>
          <a:p>
            <a:pPr marL="609600" indent="-609600">
              <a:lnSpc>
                <a:spcPct val="120000"/>
              </a:lnSpc>
              <a:spcBef>
                <a:spcPts val="0"/>
              </a:spcBef>
              <a:buFontTx/>
              <a:buAutoNum type="arabicPeriod" startAt="3"/>
              <a:defRPr/>
            </a:pPr>
            <a:r>
              <a:rPr lang="en-US" altLang="en-US" sz="5100" dirty="0"/>
              <a:t>How many total credit hours must you have in order to graduate from TAMUCC?</a:t>
            </a:r>
          </a:p>
          <a:p>
            <a:pPr marL="609600" indent="-6096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2600" dirty="0"/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3200" dirty="0"/>
              <a:t>	A minimum of </a:t>
            </a:r>
            <a:r>
              <a:rPr lang="en-US" altLang="en-US" sz="3200" b="1" dirty="0">
                <a:solidFill>
                  <a:schemeClr val="tx2"/>
                </a:solidFill>
              </a:rPr>
              <a:t>120</a:t>
            </a:r>
            <a:r>
              <a:rPr lang="en-US" altLang="en-US" sz="3200" dirty="0"/>
              <a:t> in any department, but it’s really dependent on your major.</a:t>
            </a:r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3200" dirty="0"/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3200" dirty="0"/>
              <a:t>	Also, you must have an overall GPA of </a:t>
            </a:r>
            <a:r>
              <a:rPr lang="en-US" altLang="en-US" sz="3200" b="1" dirty="0">
                <a:solidFill>
                  <a:schemeClr val="tx2"/>
                </a:solidFill>
              </a:rPr>
              <a:t>2.0</a:t>
            </a:r>
            <a:r>
              <a:rPr lang="en-US" altLang="en-US" sz="3200" dirty="0"/>
              <a:t> in order to obtain a degree from TAMU-CC	</a:t>
            </a:r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3200" dirty="0"/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3200" dirty="0"/>
              <a:t>	For more information on your particular major, go to: </a:t>
            </a:r>
            <a:r>
              <a:rPr lang="en-US" altLang="en-US" sz="3200" dirty="0">
                <a:hlinkClick r:id="rId2"/>
              </a:rPr>
              <a:t>http://catalog.tamucc.edu</a:t>
            </a:r>
            <a:endParaRPr lang="en-US" altLang="en-US" sz="3200" dirty="0"/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sz="3200" dirty="0"/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3200" dirty="0"/>
              <a:t>	How does this impact </a:t>
            </a:r>
            <a:r>
              <a:rPr lang="en-US" altLang="en-US" sz="3200" dirty="0">
                <a:hlinkClick r:id="rId3" invalidUrl="http://businessoffice.tamucc.edu/assets/2TAMUCC Guaranteed Tuition Plans FAQ 060214 for website.pdf"/>
              </a:rPr>
              <a:t>Guaranteed Tuition</a:t>
            </a:r>
            <a:r>
              <a:rPr lang="en-US" altLang="en-US" sz="3200" dirty="0"/>
              <a:t>?</a:t>
            </a:r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3200" dirty="0"/>
              <a:t>	</a:t>
            </a:r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sz="3200" dirty="0"/>
              <a:t>	</a:t>
            </a:r>
            <a:r>
              <a:rPr lang="en-US" altLang="en-US" sz="3200" dirty="0">
                <a:hlinkClick r:id="rId4"/>
              </a:rPr>
              <a:t>Anyone interested in an extra $1000 in a few years?</a:t>
            </a:r>
            <a:endParaRPr lang="en-US" altLang="en-US" sz="3200" dirty="0"/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endParaRPr lang="en-US" altLang="en-US" dirty="0"/>
          </a:p>
          <a:p>
            <a:pPr marL="990600" lvl="1" indent="-53340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93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40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0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0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0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Answers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00200"/>
            <a:ext cx="8534400" cy="4876800"/>
          </a:xfrm>
        </p:spPr>
        <p:txBody>
          <a:bodyPr rtlCol="0">
            <a:normAutofit fontScale="62500" lnSpcReduction="20000"/>
          </a:bodyPr>
          <a:lstStyle/>
          <a:p>
            <a:pPr marL="609600" indent="-609600">
              <a:buFontTx/>
              <a:buAutoNum type="arabicPeriod" startAt="4"/>
              <a:defRPr/>
            </a:pPr>
            <a:r>
              <a:rPr lang="en-US" altLang="en-US" sz="5400" dirty="0"/>
              <a:t>True or False? You have to apply for graduation from TAMUCC.</a:t>
            </a:r>
          </a:p>
          <a:p>
            <a:pPr marL="609600" indent="-609600">
              <a:lnSpc>
                <a:spcPct val="120000"/>
              </a:lnSpc>
              <a:buNone/>
              <a:defRPr/>
            </a:pPr>
            <a:endParaRPr lang="en-US" altLang="en-US" sz="2800" dirty="0"/>
          </a:p>
          <a:p>
            <a:pPr marL="990600" lvl="1" indent="-533400">
              <a:lnSpc>
                <a:spcPct val="120000"/>
              </a:lnSpc>
              <a:buNone/>
              <a:defRPr/>
            </a:pPr>
            <a:r>
              <a:rPr lang="en-US" altLang="en-US" sz="4500" dirty="0"/>
              <a:t>	True, and it costs money.</a:t>
            </a:r>
          </a:p>
          <a:p>
            <a:pPr marL="990600" lvl="1" indent="-533400">
              <a:lnSpc>
                <a:spcPct val="120000"/>
              </a:lnSpc>
              <a:buNone/>
              <a:defRPr/>
            </a:pPr>
            <a:r>
              <a:rPr lang="en-US" altLang="en-US" sz="4500" dirty="0"/>
              <a:t>	You will apply for graduation using SAIL. It’s generally during your final semester. </a:t>
            </a:r>
          </a:p>
          <a:p>
            <a:pPr marL="990600" lvl="1" indent="-533400">
              <a:lnSpc>
                <a:spcPct val="120000"/>
              </a:lnSpc>
              <a:buNone/>
              <a:defRPr/>
            </a:pPr>
            <a:endParaRPr lang="en-US" altLang="en-US" sz="4500" dirty="0"/>
          </a:p>
          <a:p>
            <a:pPr marL="990600" lvl="1" indent="-533400">
              <a:lnSpc>
                <a:spcPct val="120000"/>
              </a:lnSpc>
              <a:buNone/>
              <a:defRPr/>
            </a:pPr>
            <a:r>
              <a:rPr lang="en-US" altLang="en-US" sz="4500" dirty="0"/>
              <a:t>	FMI, go here: </a:t>
            </a:r>
            <a:r>
              <a:rPr lang="en-US" altLang="en-US" sz="4500" dirty="0">
                <a:hlinkClick r:id="rId2"/>
              </a:rPr>
              <a:t>http://registrar.tamucc.edu/degrees_graduation/index.html</a:t>
            </a:r>
            <a:endParaRPr lang="en-US" altLang="en-US" sz="4500" dirty="0"/>
          </a:p>
          <a:p>
            <a:pPr marL="990600" lvl="1" indent="-533400">
              <a:lnSpc>
                <a:spcPct val="120000"/>
              </a:lnSpc>
              <a:buNone/>
              <a:defRPr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56363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Answers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609600" indent="-609600">
              <a:buFontTx/>
              <a:buAutoNum type="arabicPeriod" startAt="5"/>
              <a:defRPr/>
            </a:pPr>
            <a:r>
              <a:rPr lang="en-US" sz="3200" dirty="0"/>
              <a:t>What does your GPA have to be in order to graduate with honors?</a:t>
            </a:r>
          </a:p>
          <a:p>
            <a:pPr marL="609600" indent="-609600">
              <a:buNone/>
              <a:defRPr/>
            </a:pPr>
            <a:endParaRPr lang="en-US" sz="3200" dirty="0"/>
          </a:p>
          <a:p>
            <a:pPr marL="1371600" lvl="2" indent="-457200">
              <a:buNone/>
              <a:defRPr/>
            </a:pPr>
            <a:r>
              <a:rPr lang="en-US" sz="2400" dirty="0">
                <a:solidFill>
                  <a:schemeClr val="bg1">
                    <a:lumMod val="75000"/>
                  </a:schemeClr>
                </a:solidFill>
              </a:rPr>
              <a:t>Cum laude - 3.5 through 3.699 </a:t>
            </a:r>
          </a:p>
          <a:p>
            <a:pPr marL="1371600" lvl="2" indent="-457200">
              <a:buNone/>
              <a:defRPr/>
            </a:pPr>
            <a:r>
              <a:rPr lang="en-US" sz="2400" dirty="0">
                <a:solidFill>
                  <a:srgbClr val="00B0F0"/>
                </a:solidFill>
              </a:rPr>
              <a:t>Magna cum laude – 3.70 through 3.899</a:t>
            </a:r>
          </a:p>
          <a:p>
            <a:pPr marL="1371600" lvl="2" indent="-457200">
              <a:buNone/>
              <a:defRPr/>
            </a:pPr>
            <a:r>
              <a:rPr lang="en-US" sz="2400" dirty="0">
                <a:solidFill>
                  <a:srgbClr val="92D050"/>
                </a:solidFill>
              </a:rPr>
              <a:t>Summa cum laude – 3.9 or above </a:t>
            </a:r>
          </a:p>
          <a:p>
            <a:pPr marL="1371600" lvl="2" indent="-457200">
              <a:buNone/>
              <a:defRPr/>
            </a:pPr>
            <a:endParaRPr lang="en-US" sz="2400" dirty="0"/>
          </a:p>
          <a:p>
            <a:pPr marL="1371600" lvl="2" indent="-457200">
              <a:buNone/>
              <a:defRPr/>
            </a:pPr>
            <a:r>
              <a:rPr lang="en-US" sz="2400" dirty="0"/>
              <a:t>Dean’s List – 3.65 or above for the semester (with at least a 12-hour course load)</a:t>
            </a:r>
          </a:p>
        </p:txBody>
      </p:sp>
    </p:spTree>
    <p:extLst>
      <p:ext uri="{BB962C8B-B14F-4D97-AF65-F5344CB8AC3E}">
        <p14:creationId xmlns:p14="http://schemas.microsoft.com/office/powerpoint/2010/main" val="31382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Answers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1341120" y="1452848"/>
            <a:ext cx="9509760" cy="4142232"/>
          </a:xfrm>
        </p:spPr>
        <p:txBody>
          <a:bodyPr rtlCol="0">
            <a:noAutofit/>
          </a:bodyPr>
          <a:lstStyle/>
          <a:p>
            <a:pPr marL="0" indent="0">
              <a:lnSpc>
                <a:spcPct val="110000"/>
              </a:lnSpc>
              <a:buNone/>
              <a:defRPr/>
            </a:pPr>
            <a:r>
              <a:rPr lang="en-US" dirty="0" smtClean="0"/>
              <a:t>6. / 7.  How </a:t>
            </a:r>
            <a:r>
              <a:rPr lang="en-US" dirty="0"/>
              <a:t>does a student get put ON scholastic probation? </a:t>
            </a:r>
          </a:p>
          <a:p>
            <a:pPr marL="822960" lvl="3" indent="0">
              <a:lnSpc>
                <a:spcPct val="120000"/>
              </a:lnSpc>
              <a:buNone/>
              <a:defRPr/>
            </a:pPr>
            <a:r>
              <a:rPr lang="en-US" sz="2000" b="1" dirty="0"/>
              <a:t>You are placed on probation if your OVERALL TAMUCC GPA dips below 2.0! </a:t>
            </a:r>
            <a:r>
              <a:rPr lang="en-US" sz="2000" dirty="0"/>
              <a:t>You STAY on probation until your OVERALL TAMUCC GPA gets back up above 2.0.</a:t>
            </a:r>
          </a:p>
          <a:p>
            <a:pPr marL="822960" lvl="3" indent="0">
              <a:lnSpc>
                <a:spcPct val="120000"/>
              </a:lnSpc>
              <a:buNone/>
              <a:defRPr/>
            </a:pPr>
            <a:endParaRPr lang="en-US" sz="2000" dirty="0"/>
          </a:p>
          <a:p>
            <a:pPr marL="822960" lvl="3" indent="0">
              <a:lnSpc>
                <a:spcPct val="120000"/>
              </a:lnSpc>
              <a:buNone/>
              <a:defRPr/>
            </a:pPr>
            <a:r>
              <a:rPr lang="en-US" sz="2000" dirty="0"/>
              <a:t>You are placed on SUSPENSION if you get below a 2.0 during a single semester while you’re already on probation (1st time – 1 semester; 2nd time – 1 year). When you come back, you’re still on probation.</a:t>
            </a:r>
          </a:p>
          <a:p>
            <a:pPr marL="822960" lvl="3" indent="0">
              <a:lnSpc>
                <a:spcPct val="120000"/>
              </a:lnSpc>
              <a:buNone/>
              <a:defRPr/>
            </a:pPr>
            <a:endParaRPr lang="en-US" sz="2000" dirty="0"/>
          </a:p>
          <a:p>
            <a:pPr marL="822960" lvl="3" indent="0">
              <a:lnSpc>
                <a:spcPct val="120000"/>
              </a:lnSpc>
              <a:buNone/>
              <a:defRPr/>
            </a:pPr>
            <a:r>
              <a:rPr lang="en-US" sz="2000" dirty="0"/>
              <a:t>You are DISMISSED if you get below a 2.0 a third semester while on probation. </a:t>
            </a:r>
          </a:p>
          <a:p>
            <a:pPr marL="0" indent="0" algn="ctr">
              <a:lnSpc>
                <a:spcPct val="120000"/>
              </a:lnSpc>
              <a:buNone/>
              <a:defRPr/>
            </a:pPr>
            <a:endParaRPr lang="en-US" dirty="0"/>
          </a:p>
          <a:p>
            <a:pPr marL="990600" lvl="1" indent="-533400" algn="ctr">
              <a:lnSpc>
                <a:spcPct val="120000"/>
              </a:lnSpc>
              <a:buNone/>
              <a:defRPr/>
            </a:pPr>
            <a:r>
              <a:rPr lang="en-US" sz="20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94002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1564232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Wade into this watercolor painting of ocean waters and sandy beach. The  scenery evokes memories of that favorite seaside vacation. This template offers a variety of slide layouts including title slides, bulleted lists, a sample chart, a SmartArt graphic, and blank slide, all in a widescreen (16X9) format.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TP102895251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835488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B7E3C02-E47E-4702-8BC9-1082997D9CB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B3CB6E-7984-4C80-BA98-F40474E1014D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FA8337FE-F429-4C10-9F33-7283861219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0</TotalTime>
  <Words>479</Words>
  <Application>Microsoft Macintosh PowerPoint</Application>
  <PresentationFormat>Custom</PresentationFormat>
  <Paragraphs>128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Ocean 16x9</vt:lpstr>
      <vt:lpstr>Triad L Seminar</vt:lpstr>
      <vt:lpstr>Some Important Reminders/Dates</vt:lpstr>
      <vt:lpstr>Midterm  Pop Quiz</vt:lpstr>
      <vt:lpstr>Answers</vt:lpstr>
      <vt:lpstr>Answers</vt:lpstr>
      <vt:lpstr>Answers</vt:lpstr>
      <vt:lpstr>Answers</vt:lpstr>
      <vt:lpstr>Answers</vt:lpstr>
      <vt:lpstr>Answers</vt:lpstr>
      <vt:lpstr>Answers</vt:lpstr>
      <vt:lpstr>Answers</vt:lpstr>
      <vt:lpstr>Answers</vt:lpstr>
      <vt:lpstr>Answers</vt:lpstr>
      <vt:lpstr>Registration Help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Simpson</dc:creator>
  <cp:lastModifiedBy/>
  <cp:revision>1</cp:revision>
  <dcterms:created xsi:type="dcterms:W3CDTF">2016-03-21T01:11:09Z</dcterms:created>
  <dcterms:modified xsi:type="dcterms:W3CDTF">2016-03-22T15:36:27Z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